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80" r:id="rId2"/>
    <p:sldId id="282" r:id="rId3"/>
    <p:sldId id="283" r:id="rId4"/>
    <p:sldId id="284"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D"/>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9410"/>
            </a:schemeClr>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1733" autoAdjust="0"/>
  </p:normalViewPr>
  <p:slideViewPr>
    <p:cSldViewPr snapToGrid="0" showGuides="1">
      <p:cViewPr varScale="1">
        <p:scale>
          <a:sx n="58" d="100"/>
          <a:sy n="58" d="100"/>
        </p:scale>
        <p:origin x="11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AF126-9B3B-4396-BC34-1A0651B706C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uk-UA"/>
        </a:p>
      </dgm:t>
    </dgm:pt>
    <dgm:pt modelId="{11BC693A-B7D7-46DF-87D9-F2C4759D8295}">
      <dgm:prSet custT="1"/>
      <dgm:spPr/>
      <dgm:t>
        <a:bodyPr/>
        <a:lstStyle/>
        <a:p>
          <a:pPr rtl="0"/>
          <a:r>
            <a:rPr lang="en-US" sz="1600" dirty="0" smtClean="0"/>
            <a:t>Expert work, field studies, desk research </a:t>
          </a:r>
          <a:endParaRPr lang="uk-UA" sz="1600" dirty="0"/>
        </a:p>
      </dgm:t>
    </dgm:pt>
    <dgm:pt modelId="{E0F2E9CA-B4B4-4FE8-A728-92C4F988946E}" type="parTrans" cxnId="{C866BC7C-243F-4D42-A5EC-47DCC093E1B8}">
      <dgm:prSet/>
      <dgm:spPr/>
      <dgm:t>
        <a:bodyPr/>
        <a:lstStyle/>
        <a:p>
          <a:endParaRPr lang="uk-UA"/>
        </a:p>
      </dgm:t>
    </dgm:pt>
    <dgm:pt modelId="{C7496E00-CC46-4FDE-84F1-453B7C42D6B3}" type="sibTrans" cxnId="{C866BC7C-243F-4D42-A5EC-47DCC093E1B8}">
      <dgm:prSet/>
      <dgm:spPr/>
      <dgm:t>
        <a:bodyPr/>
        <a:lstStyle/>
        <a:p>
          <a:endParaRPr lang="uk-UA"/>
        </a:p>
      </dgm:t>
    </dgm:pt>
    <dgm:pt modelId="{906AAD42-B8DE-477E-BBFA-5856757AABC2}">
      <dgm:prSet custT="1"/>
      <dgm:spPr/>
      <dgm:t>
        <a:bodyPr/>
        <a:lstStyle/>
        <a:p>
          <a:pPr rtl="0"/>
          <a:r>
            <a:rPr lang="en-US" sz="1600" dirty="0" smtClean="0"/>
            <a:t>Determination of new territories</a:t>
          </a:r>
          <a:r>
            <a:rPr lang="uk-UA" sz="1600" dirty="0" smtClean="0"/>
            <a:t>. </a:t>
          </a:r>
          <a:r>
            <a:rPr lang="en-US" sz="1600" dirty="0" smtClean="0"/>
            <a:t>Implementation of the idea of preservation of natural complexes of river valleys. </a:t>
          </a:r>
          <a:endParaRPr lang="uk-UA" sz="1600" dirty="0"/>
        </a:p>
      </dgm:t>
    </dgm:pt>
    <dgm:pt modelId="{D552A556-C208-43A5-8FD0-1383074894E3}" type="parTrans" cxnId="{DB991073-96F9-412A-B161-338838D31ACF}">
      <dgm:prSet/>
      <dgm:spPr/>
      <dgm:t>
        <a:bodyPr/>
        <a:lstStyle/>
        <a:p>
          <a:endParaRPr lang="uk-UA"/>
        </a:p>
      </dgm:t>
    </dgm:pt>
    <dgm:pt modelId="{B08EE863-B725-4BE1-9181-8BA36E37457C}" type="sibTrans" cxnId="{DB991073-96F9-412A-B161-338838D31ACF}">
      <dgm:prSet/>
      <dgm:spPr/>
      <dgm:t>
        <a:bodyPr/>
        <a:lstStyle/>
        <a:p>
          <a:endParaRPr lang="uk-UA"/>
        </a:p>
      </dgm:t>
    </dgm:pt>
    <dgm:pt modelId="{578366F7-DD61-4A9E-AFD5-882D7C6695BC}">
      <dgm:prSet custT="1"/>
      <dgm:spPr/>
      <dgm:t>
        <a:bodyPr/>
        <a:lstStyle/>
        <a:p>
          <a:pPr rtl="0"/>
          <a:r>
            <a:rPr lang="en-US" sz="1600" dirty="0" smtClean="0"/>
            <a:t>Development of cartographic materials </a:t>
          </a:r>
          <a:endParaRPr lang="uk-UA" sz="1600" dirty="0"/>
        </a:p>
      </dgm:t>
    </dgm:pt>
    <dgm:pt modelId="{D8C6DCC2-AAFE-4F9F-A970-E70D972E5596}" type="parTrans" cxnId="{A65983A2-0B51-47EA-BE60-224DD140E55A}">
      <dgm:prSet/>
      <dgm:spPr/>
      <dgm:t>
        <a:bodyPr/>
        <a:lstStyle/>
        <a:p>
          <a:endParaRPr lang="uk-UA"/>
        </a:p>
      </dgm:t>
    </dgm:pt>
    <dgm:pt modelId="{ACF5D645-7634-4605-93C7-D1529A055C20}" type="sibTrans" cxnId="{A65983A2-0B51-47EA-BE60-224DD140E55A}">
      <dgm:prSet/>
      <dgm:spPr/>
      <dgm:t>
        <a:bodyPr/>
        <a:lstStyle/>
        <a:p>
          <a:endParaRPr lang="uk-UA"/>
        </a:p>
      </dgm:t>
    </dgm:pt>
    <dgm:pt modelId="{2713481C-CA60-4A11-B9A3-5A10D4992BA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smtClean="0"/>
            <a:t>Filling in data templates </a:t>
          </a:r>
          <a:endParaRPr lang="uk-UA" sz="1600" dirty="0" smtClean="0"/>
        </a:p>
        <a:p>
          <a:pPr defTabSz="755650" rtl="0">
            <a:lnSpc>
              <a:spcPct val="90000"/>
            </a:lnSpc>
            <a:spcBef>
              <a:spcPct val="0"/>
            </a:spcBef>
            <a:spcAft>
              <a:spcPct val="35000"/>
            </a:spcAft>
          </a:pPr>
          <a:endParaRPr lang="uk-UA" sz="1600" dirty="0"/>
        </a:p>
      </dgm:t>
    </dgm:pt>
    <dgm:pt modelId="{F5F1F27C-B320-4D6F-9799-22C92E6FB925}" type="parTrans" cxnId="{A503FA0E-72FE-4C73-B2A9-DCCAE8D2C2F2}">
      <dgm:prSet/>
      <dgm:spPr/>
      <dgm:t>
        <a:bodyPr/>
        <a:lstStyle/>
        <a:p>
          <a:endParaRPr lang="uk-UA"/>
        </a:p>
      </dgm:t>
    </dgm:pt>
    <dgm:pt modelId="{47E1F225-F228-4B52-A7AF-313368BFA2E4}" type="sibTrans" cxnId="{A503FA0E-72FE-4C73-B2A9-DCCAE8D2C2F2}">
      <dgm:prSet/>
      <dgm:spPr/>
      <dgm:t>
        <a:bodyPr/>
        <a:lstStyle/>
        <a:p>
          <a:endParaRPr lang="uk-UA"/>
        </a:p>
      </dgm:t>
    </dgm:pt>
    <dgm:pt modelId="{1BD448B0-2E88-4A6B-A901-A5014364DFE8}">
      <dgm:prSet custT="1"/>
      <dgm:spPr/>
      <dgm:t>
        <a:bodyPr/>
        <a:lstStyle/>
        <a:p>
          <a:pPr rtl="0"/>
          <a:r>
            <a:rPr lang="en-US" sz="1600" dirty="0" smtClean="0"/>
            <a:t>Cooperation on the national level</a:t>
          </a:r>
          <a:r>
            <a:rPr lang="uk-UA" sz="1600" dirty="0" smtClean="0"/>
            <a:t>. </a:t>
          </a:r>
          <a:r>
            <a:rPr lang="en-US" sz="1600" dirty="0" smtClean="0"/>
            <a:t>Participation in international biological and geographic seminars. Environmental awareness-raising </a:t>
          </a:r>
          <a:endParaRPr lang="uk-UA" sz="1600" dirty="0" smtClean="0"/>
        </a:p>
      </dgm:t>
    </dgm:pt>
    <dgm:pt modelId="{3FD73AC8-CB68-441D-90DA-9DBFF943EDFE}" type="parTrans" cxnId="{2D818DBE-79B1-47BC-9EFB-3CCC3C8CB11D}">
      <dgm:prSet/>
      <dgm:spPr/>
      <dgm:t>
        <a:bodyPr/>
        <a:lstStyle/>
        <a:p>
          <a:endParaRPr lang="uk-UA"/>
        </a:p>
      </dgm:t>
    </dgm:pt>
    <dgm:pt modelId="{1C3DBE51-973B-4E65-A1E7-1AC715230C33}" type="sibTrans" cxnId="{2D818DBE-79B1-47BC-9EFB-3CCC3C8CB11D}">
      <dgm:prSet/>
      <dgm:spPr/>
      <dgm:t>
        <a:bodyPr/>
        <a:lstStyle/>
        <a:p>
          <a:endParaRPr lang="uk-UA"/>
        </a:p>
      </dgm:t>
    </dgm:pt>
    <dgm:pt modelId="{2DC53648-B5F3-4008-8849-C4A7409901A9}" type="pres">
      <dgm:prSet presAssocID="{9DBAF126-9B3B-4396-BC34-1A0651B706CE}" presName="Name0" presStyleCnt="0">
        <dgm:presLayoutVars>
          <dgm:dir/>
          <dgm:animLvl val="lvl"/>
          <dgm:resizeHandles val="exact"/>
        </dgm:presLayoutVars>
      </dgm:prSet>
      <dgm:spPr/>
      <dgm:t>
        <a:bodyPr/>
        <a:lstStyle/>
        <a:p>
          <a:endParaRPr lang="uk-UA"/>
        </a:p>
      </dgm:t>
    </dgm:pt>
    <dgm:pt modelId="{56D1F4E0-64F4-4306-BA4C-EEE932C63600}" type="pres">
      <dgm:prSet presAssocID="{1BD448B0-2E88-4A6B-A901-A5014364DFE8}" presName="boxAndChildren" presStyleCnt="0"/>
      <dgm:spPr/>
    </dgm:pt>
    <dgm:pt modelId="{0876E2AA-C5CE-4E01-90F2-64C88F1455E0}" type="pres">
      <dgm:prSet presAssocID="{1BD448B0-2E88-4A6B-A901-A5014364DFE8}" presName="parentTextBox" presStyleLbl="node1" presStyleIdx="0" presStyleCnt="5"/>
      <dgm:spPr/>
      <dgm:t>
        <a:bodyPr/>
        <a:lstStyle/>
        <a:p>
          <a:endParaRPr lang="uk-UA"/>
        </a:p>
      </dgm:t>
    </dgm:pt>
    <dgm:pt modelId="{9FBD7ACE-6532-4629-B08C-28E11505FB76}" type="pres">
      <dgm:prSet presAssocID="{47E1F225-F228-4B52-A7AF-313368BFA2E4}" presName="sp" presStyleCnt="0"/>
      <dgm:spPr/>
    </dgm:pt>
    <dgm:pt modelId="{00C93B20-F580-4E79-A55E-993C257A7647}" type="pres">
      <dgm:prSet presAssocID="{2713481C-CA60-4A11-B9A3-5A10D4992BA5}" presName="arrowAndChildren" presStyleCnt="0"/>
      <dgm:spPr/>
    </dgm:pt>
    <dgm:pt modelId="{7360CEF2-CD82-4A4D-90BC-4EB965C7912B}" type="pres">
      <dgm:prSet presAssocID="{2713481C-CA60-4A11-B9A3-5A10D4992BA5}" presName="parentTextArrow" presStyleLbl="node1" presStyleIdx="1" presStyleCnt="5"/>
      <dgm:spPr/>
      <dgm:t>
        <a:bodyPr/>
        <a:lstStyle/>
        <a:p>
          <a:endParaRPr lang="uk-UA"/>
        </a:p>
      </dgm:t>
    </dgm:pt>
    <dgm:pt modelId="{FB54329E-6104-48FE-8BBA-95A12A2DA31B}" type="pres">
      <dgm:prSet presAssocID="{ACF5D645-7634-4605-93C7-D1529A055C20}" presName="sp" presStyleCnt="0"/>
      <dgm:spPr/>
    </dgm:pt>
    <dgm:pt modelId="{D5925E32-9F7E-4D80-B2E6-83A94C4C1978}" type="pres">
      <dgm:prSet presAssocID="{578366F7-DD61-4A9E-AFD5-882D7C6695BC}" presName="arrowAndChildren" presStyleCnt="0"/>
      <dgm:spPr/>
    </dgm:pt>
    <dgm:pt modelId="{850D2D88-EF6A-4A1A-9473-E35313C795F8}" type="pres">
      <dgm:prSet presAssocID="{578366F7-DD61-4A9E-AFD5-882D7C6695BC}" presName="parentTextArrow" presStyleLbl="node1" presStyleIdx="2" presStyleCnt="5"/>
      <dgm:spPr/>
      <dgm:t>
        <a:bodyPr/>
        <a:lstStyle/>
        <a:p>
          <a:endParaRPr lang="uk-UA"/>
        </a:p>
      </dgm:t>
    </dgm:pt>
    <dgm:pt modelId="{BFAA468D-58C0-4600-824C-A1D79587860E}" type="pres">
      <dgm:prSet presAssocID="{B08EE863-B725-4BE1-9181-8BA36E37457C}" presName="sp" presStyleCnt="0"/>
      <dgm:spPr/>
    </dgm:pt>
    <dgm:pt modelId="{0BA02A42-8E3C-4131-92F8-06BD6000BA25}" type="pres">
      <dgm:prSet presAssocID="{906AAD42-B8DE-477E-BBFA-5856757AABC2}" presName="arrowAndChildren" presStyleCnt="0"/>
      <dgm:spPr/>
    </dgm:pt>
    <dgm:pt modelId="{AB22C79A-B89E-4591-901B-70921489F75E}" type="pres">
      <dgm:prSet presAssocID="{906AAD42-B8DE-477E-BBFA-5856757AABC2}" presName="parentTextArrow" presStyleLbl="node1" presStyleIdx="3" presStyleCnt="5"/>
      <dgm:spPr/>
      <dgm:t>
        <a:bodyPr/>
        <a:lstStyle/>
        <a:p>
          <a:endParaRPr lang="uk-UA"/>
        </a:p>
      </dgm:t>
    </dgm:pt>
    <dgm:pt modelId="{607EF21B-E147-4E0A-B053-E21BDB96E9CC}" type="pres">
      <dgm:prSet presAssocID="{C7496E00-CC46-4FDE-84F1-453B7C42D6B3}" presName="sp" presStyleCnt="0"/>
      <dgm:spPr/>
    </dgm:pt>
    <dgm:pt modelId="{5853F2C1-9BED-4176-85CC-5D992C2F0261}" type="pres">
      <dgm:prSet presAssocID="{11BC693A-B7D7-46DF-87D9-F2C4759D8295}" presName="arrowAndChildren" presStyleCnt="0"/>
      <dgm:spPr/>
    </dgm:pt>
    <dgm:pt modelId="{69A7C2F2-53DD-42FE-A4C6-9513A0916692}" type="pres">
      <dgm:prSet presAssocID="{11BC693A-B7D7-46DF-87D9-F2C4759D8295}" presName="parentTextArrow" presStyleLbl="node1" presStyleIdx="4" presStyleCnt="5"/>
      <dgm:spPr/>
      <dgm:t>
        <a:bodyPr/>
        <a:lstStyle/>
        <a:p>
          <a:endParaRPr lang="uk-UA"/>
        </a:p>
      </dgm:t>
    </dgm:pt>
  </dgm:ptLst>
  <dgm:cxnLst>
    <dgm:cxn modelId="{085EF055-9845-403A-8DF6-4D30A5394A3D}" type="presOf" srcId="{2713481C-CA60-4A11-B9A3-5A10D4992BA5}" destId="{7360CEF2-CD82-4A4D-90BC-4EB965C7912B}" srcOrd="0" destOrd="0" presId="urn:microsoft.com/office/officeart/2005/8/layout/process4"/>
    <dgm:cxn modelId="{A65983A2-0B51-47EA-BE60-224DD140E55A}" srcId="{9DBAF126-9B3B-4396-BC34-1A0651B706CE}" destId="{578366F7-DD61-4A9E-AFD5-882D7C6695BC}" srcOrd="2" destOrd="0" parTransId="{D8C6DCC2-AAFE-4F9F-A970-E70D972E5596}" sibTransId="{ACF5D645-7634-4605-93C7-D1529A055C20}"/>
    <dgm:cxn modelId="{176632E7-71ED-4E1F-A92C-D496C70A1824}" type="presOf" srcId="{906AAD42-B8DE-477E-BBFA-5856757AABC2}" destId="{AB22C79A-B89E-4591-901B-70921489F75E}" srcOrd="0" destOrd="0" presId="urn:microsoft.com/office/officeart/2005/8/layout/process4"/>
    <dgm:cxn modelId="{A503FA0E-72FE-4C73-B2A9-DCCAE8D2C2F2}" srcId="{9DBAF126-9B3B-4396-BC34-1A0651B706CE}" destId="{2713481C-CA60-4A11-B9A3-5A10D4992BA5}" srcOrd="3" destOrd="0" parTransId="{F5F1F27C-B320-4D6F-9799-22C92E6FB925}" sibTransId="{47E1F225-F228-4B52-A7AF-313368BFA2E4}"/>
    <dgm:cxn modelId="{AA7914C7-1032-4BC6-9462-F76137FAADF4}" type="presOf" srcId="{578366F7-DD61-4A9E-AFD5-882D7C6695BC}" destId="{850D2D88-EF6A-4A1A-9473-E35313C795F8}" srcOrd="0" destOrd="0" presId="urn:microsoft.com/office/officeart/2005/8/layout/process4"/>
    <dgm:cxn modelId="{DB991073-96F9-412A-B161-338838D31ACF}" srcId="{9DBAF126-9B3B-4396-BC34-1A0651B706CE}" destId="{906AAD42-B8DE-477E-BBFA-5856757AABC2}" srcOrd="1" destOrd="0" parTransId="{D552A556-C208-43A5-8FD0-1383074894E3}" sibTransId="{B08EE863-B725-4BE1-9181-8BA36E37457C}"/>
    <dgm:cxn modelId="{C866BC7C-243F-4D42-A5EC-47DCC093E1B8}" srcId="{9DBAF126-9B3B-4396-BC34-1A0651B706CE}" destId="{11BC693A-B7D7-46DF-87D9-F2C4759D8295}" srcOrd="0" destOrd="0" parTransId="{E0F2E9CA-B4B4-4FE8-A728-92C4F988946E}" sibTransId="{C7496E00-CC46-4FDE-84F1-453B7C42D6B3}"/>
    <dgm:cxn modelId="{2D818DBE-79B1-47BC-9EFB-3CCC3C8CB11D}" srcId="{9DBAF126-9B3B-4396-BC34-1A0651B706CE}" destId="{1BD448B0-2E88-4A6B-A901-A5014364DFE8}" srcOrd="4" destOrd="0" parTransId="{3FD73AC8-CB68-441D-90DA-9DBFF943EDFE}" sibTransId="{1C3DBE51-973B-4E65-A1E7-1AC715230C33}"/>
    <dgm:cxn modelId="{55865426-F70B-427A-90E6-329E352AE949}" type="presOf" srcId="{11BC693A-B7D7-46DF-87D9-F2C4759D8295}" destId="{69A7C2F2-53DD-42FE-A4C6-9513A0916692}" srcOrd="0" destOrd="0" presId="urn:microsoft.com/office/officeart/2005/8/layout/process4"/>
    <dgm:cxn modelId="{7574E334-350F-4247-A682-FCFDB4585BD5}" type="presOf" srcId="{9DBAF126-9B3B-4396-BC34-1A0651B706CE}" destId="{2DC53648-B5F3-4008-8849-C4A7409901A9}" srcOrd="0" destOrd="0" presId="urn:microsoft.com/office/officeart/2005/8/layout/process4"/>
    <dgm:cxn modelId="{67CC0E18-938F-475C-AA34-C81E2A8B5DD7}" type="presOf" srcId="{1BD448B0-2E88-4A6B-A901-A5014364DFE8}" destId="{0876E2AA-C5CE-4E01-90F2-64C88F1455E0}" srcOrd="0" destOrd="0" presId="urn:microsoft.com/office/officeart/2005/8/layout/process4"/>
    <dgm:cxn modelId="{3175DB13-9969-488F-8A82-01CCB6A2CE6D}" type="presParOf" srcId="{2DC53648-B5F3-4008-8849-C4A7409901A9}" destId="{56D1F4E0-64F4-4306-BA4C-EEE932C63600}" srcOrd="0" destOrd="0" presId="urn:microsoft.com/office/officeart/2005/8/layout/process4"/>
    <dgm:cxn modelId="{0D8E134A-3AC6-4DB9-849D-05ABB187BB7A}" type="presParOf" srcId="{56D1F4E0-64F4-4306-BA4C-EEE932C63600}" destId="{0876E2AA-C5CE-4E01-90F2-64C88F1455E0}" srcOrd="0" destOrd="0" presId="urn:microsoft.com/office/officeart/2005/8/layout/process4"/>
    <dgm:cxn modelId="{199F1097-354B-4BDF-B73E-360CC6426597}" type="presParOf" srcId="{2DC53648-B5F3-4008-8849-C4A7409901A9}" destId="{9FBD7ACE-6532-4629-B08C-28E11505FB76}" srcOrd="1" destOrd="0" presId="urn:microsoft.com/office/officeart/2005/8/layout/process4"/>
    <dgm:cxn modelId="{BD06B6EF-B9CA-40B3-885D-F7DAF38F2941}" type="presParOf" srcId="{2DC53648-B5F3-4008-8849-C4A7409901A9}" destId="{00C93B20-F580-4E79-A55E-993C257A7647}" srcOrd="2" destOrd="0" presId="urn:microsoft.com/office/officeart/2005/8/layout/process4"/>
    <dgm:cxn modelId="{BBBC6580-67AB-4F15-8CA3-D8D19BA61985}" type="presParOf" srcId="{00C93B20-F580-4E79-A55E-993C257A7647}" destId="{7360CEF2-CD82-4A4D-90BC-4EB965C7912B}" srcOrd="0" destOrd="0" presId="urn:microsoft.com/office/officeart/2005/8/layout/process4"/>
    <dgm:cxn modelId="{E95AA625-49CF-4607-A2F7-C3B1597BE924}" type="presParOf" srcId="{2DC53648-B5F3-4008-8849-C4A7409901A9}" destId="{FB54329E-6104-48FE-8BBA-95A12A2DA31B}" srcOrd="3" destOrd="0" presId="urn:microsoft.com/office/officeart/2005/8/layout/process4"/>
    <dgm:cxn modelId="{275221FF-9E9B-4828-B11C-C105F15DB1D4}" type="presParOf" srcId="{2DC53648-B5F3-4008-8849-C4A7409901A9}" destId="{D5925E32-9F7E-4D80-B2E6-83A94C4C1978}" srcOrd="4" destOrd="0" presId="urn:microsoft.com/office/officeart/2005/8/layout/process4"/>
    <dgm:cxn modelId="{2E8F427D-5BF3-4B1C-AC42-CAAD187F214B}" type="presParOf" srcId="{D5925E32-9F7E-4D80-B2E6-83A94C4C1978}" destId="{850D2D88-EF6A-4A1A-9473-E35313C795F8}" srcOrd="0" destOrd="0" presId="urn:microsoft.com/office/officeart/2005/8/layout/process4"/>
    <dgm:cxn modelId="{F046E277-4D1E-4CF2-A591-2A1D5D4C0309}" type="presParOf" srcId="{2DC53648-B5F3-4008-8849-C4A7409901A9}" destId="{BFAA468D-58C0-4600-824C-A1D79587860E}" srcOrd="5" destOrd="0" presId="urn:microsoft.com/office/officeart/2005/8/layout/process4"/>
    <dgm:cxn modelId="{22D0EF83-A110-4D4F-A061-73667562A8E7}" type="presParOf" srcId="{2DC53648-B5F3-4008-8849-C4A7409901A9}" destId="{0BA02A42-8E3C-4131-92F8-06BD6000BA25}" srcOrd="6" destOrd="0" presId="urn:microsoft.com/office/officeart/2005/8/layout/process4"/>
    <dgm:cxn modelId="{0B88B712-2396-408C-AB8E-52C17EF86626}" type="presParOf" srcId="{0BA02A42-8E3C-4131-92F8-06BD6000BA25}" destId="{AB22C79A-B89E-4591-901B-70921489F75E}" srcOrd="0" destOrd="0" presId="urn:microsoft.com/office/officeart/2005/8/layout/process4"/>
    <dgm:cxn modelId="{E2A347A5-DF26-4A1D-906F-ED03EA5FD512}" type="presParOf" srcId="{2DC53648-B5F3-4008-8849-C4A7409901A9}" destId="{607EF21B-E147-4E0A-B053-E21BDB96E9CC}" srcOrd="7" destOrd="0" presId="urn:microsoft.com/office/officeart/2005/8/layout/process4"/>
    <dgm:cxn modelId="{2F173B3D-34A1-4CAB-B352-BD0AFE54CE8A}" type="presParOf" srcId="{2DC53648-B5F3-4008-8849-C4A7409901A9}" destId="{5853F2C1-9BED-4176-85CC-5D992C2F0261}" srcOrd="8" destOrd="0" presId="urn:microsoft.com/office/officeart/2005/8/layout/process4"/>
    <dgm:cxn modelId="{F11CAA61-0865-4457-BC24-FCB3817BE9E8}" type="presParOf" srcId="{5853F2C1-9BED-4176-85CC-5D992C2F0261}" destId="{69A7C2F2-53DD-42FE-A4C6-9513A09166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6E2AA-C5CE-4E01-90F2-64C88F1455E0}">
      <dsp:nvSpPr>
        <dsp:cNvPr id="0" name=""/>
        <dsp:cNvSpPr/>
      </dsp:nvSpPr>
      <dsp:spPr>
        <a:xfrm>
          <a:off x="0" y="3800345"/>
          <a:ext cx="7664250" cy="6234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Cooperation on the national level</a:t>
          </a:r>
          <a:r>
            <a:rPr lang="uk-UA" sz="1600" kern="1200" dirty="0" smtClean="0"/>
            <a:t>. </a:t>
          </a:r>
          <a:r>
            <a:rPr lang="en-US" sz="1600" kern="1200" dirty="0" smtClean="0"/>
            <a:t>Participation in international biological and geographic seminars. Environmental awareness-raising </a:t>
          </a:r>
          <a:endParaRPr lang="uk-UA" sz="1600" kern="1200" dirty="0" smtClean="0"/>
        </a:p>
      </dsp:txBody>
      <dsp:txXfrm>
        <a:off x="0" y="3800345"/>
        <a:ext cx="7664250" cy="623478"/>
      </dsp:txXfrm>
    </dsp:sp>
    <dsp:sp modelId="{7360CEF2-CD82-4A4D-90BC-4EB965C7912B}">
      <dsp:nvSpPr>
        <dsp:cNvPr id="0" name=""/>
        <dsp:cNvSpPr/>
      </dsp:nvSpPr>
      <dsp:spPr>
        <a:xfrm rot="10800000">
          <a:off x="0" y="2850787"/>
          <a:ext cx="7664250" cy="958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dirty="0" smtClean="0"/>
            <a:t>Filling in data templates </a:t>
          </a:r>
          <a:endParaRPr lang="uk-UA" sz="1600" kern="1200" dirty="0" smtClean="0"/>
        </a:p>
        <a:p>
          <a:pPr lvl="0" algn="ctr" defTabSz="755650" rtl="0">
            <a:lnSpc>
              <a:spcPct val="90000"/>
            </a:lnSpc>
            <a:spcBef>
              <a:spcPct val="0"/>
            </a:spcBef>
            <a:spcAft>
              <a:spcPct val="35000"/>
            </a:spcAft>
          </a:pPr>
          <a:endParaRPr lang="uk-UA" sz="1600" kern="1200" dirty="0"/>
        </a:p>
      </dsp:txBody>
      <dsp:txXfrm rot="10800000">
        <a:off x="0" y="2850787"/>
        <a:ext cx="7664250" cy="623070"/>
      </dsp:txXfrm>
    </dsp:sp>
    <dsp:sp modelId="{850D2D88-EF6A-4A1A-9473-E35313C795F8}">
      <dsp:nvSpPr>
        <dsp:cNvPr id="0" name=""/>
        <dsp:cNvSpPr/>
      </dsp:nvSpPr>
      <dsp:spPr>
        <a:xfrm rot="10800000">
          <a:off x="0" y="1901230"/>
          <a:ext cx="7664250" cy="958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Development of cartographic materials </a:t>
          </a:r>
          <a:endParaRPr lang="uk-UA" sz="1600" kern="1200" dirty="0"/>
        </a:p>
      </dsp:txBody>
      <dsp:txXfrm rot="10800000">
        <a:off x="0" y="1901230"/>
        <a:ext cx="7664250" cy="623070"/>
      </dsp:txXfrm>
    </dsp:sp>
    <dsp:sp modelId="{AB22C79A-B89E-4591-901B-70921489F75E}">
      <dsp:nvSpPr>
        <dsp:cNvPr id="0" name=""/>
        <dsp:cNvSpPr/>
      </dsp:nvSpPr>
      <dsp:spPr>
        <a:xfrm rot="10800000">
          <a:off x="0" y="951673"/>
          <a:ext cx="7664250" cy="958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Determination of new territories</a:t>
          </a:r>
          <a:r>
            <a:rPr lang="uk-UA" sz="1600" kern="1200" dirty="0" smtClean="0"/>
            <a:t>. </a:t>
          </a:r>
          <a:r>
            <a:rPr lang="en-US" sz="1600" kern="1200" dirty="0" smtClean="0"/>
            <a:t>Implementation of the idea of preservation of natural complexes of river valleys. </a:t>
          </a:r>
          <a:endParaRPr lang="uk-UA" sz="1600" kern="1200" dirty="0"/>
        </a:p>
      </dsp:txBody>
      <dsp:txXfrm rot="10800000">
        <a:off x="0" y="951673"/>
        <a:ext cx="7664250" cy="623070"/>
      </dsp:txXfrm>
    </dsp:sp>
    <dsp:sp modelId="{69A7C2F2-53DD-42FE-A4C6-9513A0916692}">
      <dsp:nvSpPr>
        <dsp:cNvPr id="0" name=""/>
        <dsp:cNvSpPr/>
      </dsp:nvSpPr>
      <dsp:spPr>
        <a:xfrm rot="10800000">
          <a:off x="0" y="2115"/>
          <a:ext cx="7664250" cy="958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Expert work, field studies, desk research </a:t>
          </a:r>
          <a:endParaRPr lang="uk-UA" sz="1600" kern="1200" dirty="0"/>
        </a:p>
      </dsp:txBody>
      <dsp:txXfrm rot="10800000">
        <a:off x="0" y="2115"/>
        <a:ext cx="7664250" cy="6230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20839FEF-19FE-47E4-9120-488712385572}" type="datetimeFigureOut">
              <a:rPr lang="uk-UA" smtClean="0"/>
              <a:t>15.09.2017</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40" tIns="45720" rIns="91440" bIns="45720" rtlCol="0" anchor="b"/>
          <a:lstStyle>
            <a:lvl1pPr algn="r">
              <a:defRPr sz="1200"/>
            </a:lvl1pPr>
          </a:lstStyle>
          <a:p>
            <a:fld id="{2FAC6335-9C54-4F0B-A4EB-D8DC67FF071E}" type="slidenum">
              <a:rPr lang="uk-UA" smtClean="0"/>
              <a:t>‹#›</a:t>
            </a:fld>
            <a:endParaRPr lang="uk-UA"/>
          </a:p>
        </p:txBody>
      </p:sp>
    </p:spTree>
    <p:extLst>
      <p:ext uri="{BB962C8B-B14F-4D97-AF65-F5344CB8AC3E}">
        <p14:creationId xmlns:p14="http://schemas.microsoft.com/office/powerpoint/2010/main" val="4252646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xfrm>
            <a:off x="914401" y="4343400"/>
            <a:ext cx="5029200" cy="4114800"/>
          </a:xfrm>
          <a:prstGeom prst="rect">
            <a:avLst/>
          </a:prstGeom>
        </p:spPr>
        <p:txBody>
          <a:bodyPr/>
          <a:lstStyle/>
          <a:p>
            <a:endParaRPr/>
          </a:p>
        </p:txBody>
      </p:sp>
    </p:spTree>
    <p:extLst>
      <p:ext uri="{BB962C8B-B14F-4D97-AF65-F5344CB8AC3E}">
        <p14:creationId xmlns:p14="http://schemas.microsoft.com/office/powerpoint/2010/main" val="51814537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3850444" y="9430092"/>
            <a:ext cx="2945659" cy="496411"/>
          </a:xfrm>
          <a:prstGeom prst="rect">
            <a:avLst/>
          </a:prstGeo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E077D2-8B0F-403D-A4C2-AEAB44A0754D}" type="slidenum">
              <a:rPr lang="uk-UA" altLang="uk-UA" smtClean="0"/>
              <a:pPr/>
              <a:t>1</a:t>
            </a:fld>
            <a:endParaRPr lang="uk-UA" altLang="uk-UA" smtClean="0"/>
          </a:p>
        </p:txBody>
      </p:sp>
      <p:sp>
        <p:nvSpPr>
          <p:cNvPr id="6147" name="Rectangle 2"/>
          <p:cNvSpPr>
            <a:spLocks noGrp="1" noRot="1" noChangeAspect="1" noChangeArrowheads="1" noTextEdit="1"/>
          </p:cNvSpPr>
          <p:nvPr>
            <p:ph type="sldImg"/>
          </p:nvPr>
        </p:nvSpPr>
        <p:spPr>
          <a:xfrm>
            <a:off x="381000" y="685800"/>
            <a:ext cx="6096000" cy="3429000"/>
          </a:xfrm>
          <a:ln/>
        </p:spPr>
      </p:sp>
      <p:sp>
        <p:nvSpPr>
          <p:cNvPr id="6148" name="Rectangle 3"/>
          <p:cNvSpPr>
            <a:spLocks noGrp="1" noChangeArrowheads="1"/>
          </p:cNvSpPr>
          <p:nvPr>
            <p:ph type="body" idx="1"/>
          </p:nvPr>
        </p:nvSpPr>
        <p:spPr>
          <a:noFill/>
        </p:spPr>
        <p:txBody>
          <a:bodyPr/>
          <a:lstStyle/>
          <a:p>
            <a:pPr eaLnBrk="1" hangingPunct="1"/>
            <a:endParaRPr lang="en-GB" altLang="uk-UA" smtClean="0"/>
          </a:p>
        </p:txBody>
      </p:sp>
    </p:spTree>
    <p:extLst>
      <p:ext uri="{BB962C8B-B14F-4D97-AF65-F5344CB8AC3E}">
        <p14:creationId xmlns:p14="http://schemas.microsoft.com/office/powerpoint/2010/main" val="121312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10</a:t>
            </a:fld>
            <a:endParaRPr lang="uk-UA" altLang="uk-UA"/>
          </a:p>
        </p:txBody>
      </p:sp>
    </p:spTree>
    <p:extLst>
      <p:ext uri="{BB962C8B-B14F-4D97-AF65-F5344CB8AC3E}">
        <p14:creationId xmlns:p14="http://schemas.microsoft.com/office/powerpoint/2010/main" val="243675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11</a:t>
            </a:fld>
            <a:endParaRPr lang="uk-UA" altLang="uk-UA"/>
          </a:p>
        </p:txBody>
      </p:sp>
    </p:spTree>
    <p:extLst>
      <p:ext uri="{BB962C8B-B14F-4D97-AF65-F5344CB8AC3E}">
        <p14:creationId xmlns:p14="http://schemas.microsoft.com/office/powerpoint/2010/main" val="331969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12</a:t>
            </a:fld>
            <a:endParaRPr lang="uk-UA" altLang="uk-UA"/>
          </a:p>
        </p:txBody>
      </p:sp>
    </p:spTree>
    <p:extLst>
      <p:ext uri="{BB962C8B-B14F-4D97-AF65-F5344CB8AC3E}">
        <p14:creationId xmlns:p14="http://schemas.microsoft.com/office/powerpoint/2010/main" val="30695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13</a:t>
            </a:fld>
            <a:endParaRPr lang="uk-UA" altLang="uk-UA"/>
          </a:p>
        </p:txBody>
      </p:sp>
    </p:spTree>
    <p:extLst>
      <p:ext uri="{BB962C8B-B14F-4D97-AF65-F5344CB8AC3E}">
        <p14:creationId xmlns:p14="http://schemas.microsoft.com/office/powerpoint/2010/main" val="297677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14</a:t>
            </a:fld>
            <a:endParaRPr lang="uk-UA" altLang="uk-UA"/>
          </a:p>
        </p:txBody>
      </p:sp>
    </p:spTree>
    <p:extLst>
      <p:ext uri="{BB962C8B-B14F-4D97-AF65-F5344CB8AC3E}">
        <p14:creationId xmlns:p14="http://schemas.microsoft.com/office/powerpoint/2010/main" val="258907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15</a:t>
            </a:fld>
            <a:endParaRPr lang="uk-UA" altLang="uk-UA"/>
          </a:p>
        </p:txBody>
      </p:sp>
    </p:spTree>
    <p:extLst>
      <p:ext uri="{BB962C8B-B14F-4D97-AF65-F5344CB8AC3E}">
        <p14:creationId xmlns:p14="http://schemas.microsoft.com/office/powerpoint/2010/main" val="113130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16</a:t>
            </a:fld>
            <a:endParaRPr lang="uk-UA" altLang="uk-UA"/>
          </a:p>
        </p:txBody>
      </p:sp>
    </p:spTree>
    <p:extLst>
      <p:ext uri="{BB962C8B-B14F-4D97-AF65-F5344CB8AC3E}">
        <p14:creationId xmlns:p14="http://schemas.microsoft.com/office/powerpoint/2010/main" val="230985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17</a:t>
            </a:fld>
            <a:endParaRPr lang="uk-UA" altLang="uk-UA"/>
          </a:p>
        </p:txBody>
      </p:sp>
    </p:spTree>
    <p:extLst>
      <p:ext uri="{BB962C8B-B14F-4D97-AF65-F5344CB8AC3E}">
        <p14:creationId xmlns:p14="http://schemas.microsoft.com/office/powerpoint/2010/main" val="317305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18</a:t>
            </a:fld>
            <a:endParaRPr lang="uk-UA" altLang="uk-UA"/>
          </a:p>
        </p:txBody>
      </p:sp>
    </p:spTree>
    <p:extLst>
      <p:ext uri="{BB962C8B-B14F-4D97-AF65-F5344CB8AC3E}">
        <p14:creationId xmlns:p14="http://schemas.microsoft.com/office/powerpoint/2010/main" val="3903608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19</a:t>
            </a:fld>
            <a:endParaRPr lang="uk-UA" altLang="uk-UA"/>
          </a:p>
        </p:txBody>
      </p:sp>
    </p:spTree>
    <p:extLst>
      <p:ext uri="{BB962C8B-B14F-4D97-AF65-F5344CB8AC3E}">
        <p14:creationId xmlns:p14="http://schemas.microsoft.com/office/powerpoint/2010/main" val="104716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a:t>
            </a:fld>
            <a:endParaRPr lang="uk-UA" altLang="uk-UA"/>
          </a:p>
        </p:txBody>
      </p:sp>
    </p:spTree>
    <p:extLst>
      <p:ext uri="{BB962C8B-B14F-4D97-AF65-F5344CB8AC3E}">
        <p14:creationId xmlns:p14="http://schemas.microsoft.com/office/powerpoint/2010/main" val="262705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20</a:t>
            </a:fld>
            <a:endParaRPr lang="uk-UA" altLang="uk-UA"/>
          </a:p>
        </p:txBody>
      </p:sp>
    </p:spTree>
    <p:extLst>
      <p:ext uri="{BB962C8B-B14F-4D97-AF65-F5344CB8AC3E}">
        <p14:creationId xmlns:p14="http://schemas.microsoft.com/office/powerpoint/2010/main" val="245540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21</a:t>
            </a:fld>
            <a:endParaRPr lang="uk-UA" altLang="uk-UA"/>
          </a:p>
        </p:txBody>
      </p:sp>
    </p:spTree>
    <p:extLst>
      <p:ext uri="{BB962C8B-B14F-4D97-AF65-F5344CB8AC3E}">
        <p14:creationId xmlns:p14="http://schemas.microsoft.com/office/powerpoint/2010/main" val="319236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22</a:t>
            </a:fld>
            <a:endParaRPr lang="uk-UA" altLang="uk-UA"/>
          </a:p>
        </p:txBody>
      </p:sp>
    </p:spTree>
    <p:extLst>
      <p:ext uri="{BB962C8B-B14F-4D97-AF65-F5344CB8AC3E}">
        <p14:creationId xmlns:p14="http://schemas.microsoft.com/office/powerpoint/2010/main" val="426766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23</a:t>
            </a:fld>
            <a:endParaRPr lang="uk-UA" altLang="uk-UA"/>
          </a:p>
        </p:txBody>
      </p:sp>
    </p:spTree>
    <p:extLst>
      <p:ext uri="{BB962C8B-B14F-4D97-AF65-F5344CB8AC3E}">
        <p14:creationId xmlns:p14="http://schemas.microsoft.com/office/powerpoint/2010/main" val="354602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24</a:t>
            </a:fld>
            <a:endParaRPr lang="uk-UA" altLang="uk-UA"/>
          </a:p>
        </p:txBody>
      </p:sp>
    </p:spTree>
    <p:extLst>
      <p:ext uri="{BB962C8B-B14F-4D97-AF65-F5344CB8AC3E}">
        <p14:creationId xmlns:p14="http://schemas.microsoft.com/office/powerpoint/2010/main" val="3985907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25</a:t>
            </a:fld>
            <a:endParaRPr lang="uk-UA" altLang="uk-UA"/>
          </a:p>
        </p:txBody>
      </p:sp>
    </p:spTree>
    <p:extLst>
      <p:ext uri="{BB962C8B-B14F-4D97-AF65-F5344CB8AC3E}">
        <p14:creationId xmlns:p14="http://schemas.microsoft.com/office/powerpoint/2010/main" val="1963788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26</a:t>
            </a:fld>
            <a:endParaRPr lang="uk-UA" altLang="uk-UA"/>
          </a:p>
        </p:txBody>
      </p:sp>
    </p:spTree>
    <p:extLst>
      <p:ext uri="{BB962C8B-B14F-4D97-AF65-F5344CB8AC3E}">
        <p14:creationId xmlns:p14="http://schemas.microsoft.com/office/powerpoint/2010/main" val="143196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27</a:t>
            </a:fld>
            <a:endParaRPr lang="uk-UA" altLang="uk-UA"/>
          </a:p>
        </p:txBody>
      </p:sp>
    </p:spTree>
    <p:extLst>
      <p:ext uri="{BB962C8B-B14F-4D97-AF65-F5344CB8AC3E}">
        <p14:creationId xmlns:p14="http://schemas.microsoft.com/office/powerpoint/2010/main" val="166125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28</a:t>
            </a:fld>
            <a:endParaRPr lang="uk-UA" altLang="uk-UA"/>
          </a:p>
        </p:txBody>
      </p:sp>
    </p:spTree>
    <p:extLst>
      <p:ext uri="{BB962C8B-B14F-4D97-AF65-F5344CB8AC3E}">
        <p14:creationId xmlns:p14="http://schemas.microsoft.com/office/powerpoint/2010/main" val="351859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29</a:t>
            </a:fld>
            <a:endParaRPr lang="uk-UA" altLang="uk-UA"/>
          </a:p>
        </p:txBody>
      </p:sp>
    </p:spTree>
    <p:extLst>
      <p:ext uri="{BB962C8B-B14F-4D97-AF65-F5344CB8AC3E}">
        <p14:creationId xmlns:p14="http://schemas.microsoft.com/office/powerpoint/2010/main" val="154458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1000" y="685800"/>
            <a:ext cx="6096000" cy="3429000"/>
          </a:xfrm>
          <a:ln/>
        </p:spPr>
      </p:sp>
      <p:sp>
        <p:nvSpPr>
          <p:cNvPr id="9219" name="Notes Placeholder 2"/>
          <p:cNvSpPr>
            <a:spLocks noGrp="1"/>
          </p:cNvSpPr>
          <p:nvPr>
            <p:ph type="body" idx="1"/>
          </p:nvPr>
        </p:nvSpPr>
        <p:spPr>
          <a:noFill/>
        </p:spPr>
        <p:txBody>
          <a:bodyPr/>
          <a:lstStyle/>
          <a:p>
            <a:pPr eaLnBrk="1" hangingPunct="1"/>
            <a:endParaRPr lang="uk-UA" altLang="uk-UA" smtClean="0"/>
          </a:p>
        </p:txBody>
      </p:sp>
    </p:spTree>
    <p:extLst>
      <p:ext uri="{BB962C8B-B14F-4D97-AF65-F5344CB8AC3E}">
        <p14:creationId xmlns:p14="http://schemas.microsoft.com/office/powerpoint/2010/main" val="171647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30</a:t>
            </a:fld>
            <a:endParaRPr lang="uk-UA" altLang="uk-UA"/>
          </a:p>
        </p:txBody>
      </p:sp>
    </p:spTree>
    <p:extLst>
      <p:ext uri="{BB962C8B-B14F-4D97-AF65-F5344CB8AC3E}">
        <p14:creationId xmlns:p14="http://schemas.microsoft.com/office/powerpoint/2010/main" val="1730000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31</a:t>
            </a:fld>
            <a:endParaRPr lang="uk-UA" altLang="uk-UA"/>
          </a:p>
        </p:txBody>
      </p:sp>
    </p:spTree>
    <p:extLst>
      <p:ext uri="{BB962C8B-B14F-4D97-AF65-F5344CB8AC3E}">
        <p14:creationId xmlns:p14="http://schemas.microsoft.com/office/powerpoint/2010/main" val="3384232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32</a:t>
            </a:fld>
            <a:endParaRPr lang="uk-UA" altLang="uk-UA"/>
          </a:p>
        </p:txBody>
      </p:sp>
    </p:spTree>
    <p:extLst>
      <p:ext uri="{BB962C8B-B14F-4D97-AF65-F5344CB8AC3E}">
        <p14:creationId xmlns:p14="http://schemas.microsoft.com/office/powerpoint/2010/main" val="2633461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33</a:t>
            </a:fld>
            <a:endParaRPr lang="uk-UA" altLang="uk-UA"/>
          </a:p>
        </p:txBody>
      </p:sp>
    </p:spTree>
    <p:extLst>
      <p:ext uri="{BB962C8B-B14F-4D97-AF65-F5344CB8AC3E}">
        <p14:creationId xmlns:p14="http://schemas.microsoft.com/office/powerpoint/2010/main" val="2691165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34</a:t>
            </a:fld>
            <a:endParaRPr lang="uk-UA" altLang="uk-UA"/>
          </a:p>
        </p:txBody>
      </p:sp>
    </p:spTree>
    <p:extLst>
      <p:ext uri="{BB962C8B-B14F-4D97-AF65-F5344CB8AC3E}">
        <p14:creationId xmlns:p14="http://schemas.microsoft.com/office/powerpoint/2010/main" val="2572311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35</a:t>
            </a:fld>
            <a:endParaRPr lang="uk-UA" altLang="uk-UA"/>
          </a:p>
        </p:txBody>
      </p:sp>
    </p:spTree>
    <p:extLst>
      <p:ext uri="{BB962C8B-B14F-4D97-AF65-F5344CB8AC3E}">
        <p14:creationId xmlns:p14="http://schemas.microsoft.com/office/powerpoint/2010/main" val="2952681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36</a:t>
            </a:fld>
            <a:endParaRPr lang="uk-UA" altLang="uk-UA"/>
          </a:p>
        </p:txBody>
      </p:sp>
    </p:spTree>
    <p:extLst>
      <p:ext uri="{BB962C8B-B14F-4D97-AF65-F5344CB8AC3E}">
        <p14:creationId xmlns:p14="http://schemas.microsoft.com/office/powerpoint/2010/main" val="421215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4</a:t>
            </a:fld>
            <a:endParaRPr lang="uk-UA" altLang="uk-UA"/>
          </a:p>
        </p:txBody>
      </p:sp>
    </p:spTree>
    <p:extLst>
      <p:ext uri="{BB962C8B-B14F-4D97-AF65-F5344CB8AC3E}">
        <p14:creationId xmlns:p14="http://schemas.microsoft.com/office/powerpoint/2010/main" val="361445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5</a:t>
            </a:fld>
            <a:endParaRPr lang="uk-UA" altLang="uk-UA"/>
          </a:p>
        </p:txBody>
      </p:sp>
    </p:spTree>
    <p:extLst>
      <p:ext uri="{BB962C8B-B14F-4D97-AF65-F5344CB8AC3E}">
        <p14:creationId xmlns:p14="http://schemas.microsoft.com/office/powerpoint/2010/main" val="384292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6</a:t>
            </a:fld>
            <a:endParaRPr lang="uk-UA" altLang="uk-UA"/>
          </a:p>
        </p:txBody>
      </p:sp>
    </p:spTree>
    <p:extLst>
      <p:ext uri="{BB962C8B-B14F-4D97-AF65-F5344CB8AC3E}">
        <p14:creationId xmlns:p14="http://schemas.microsoft.com/office/powerpoint/2010/main" val="297307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7</a:t>
            </a:fld>
            <a:endParaRPr lang="uk-UA" altLang="uk-UA"/>
          </a:p>
        </p:txBody>
      </p:sp>
    </p:spTree>
    <p:extLst>
      <p:ext uri="{BB962C8B-B14F-4D97-AF65-F5344CB8AC3E}">
        <p14:creationId xmlns:p14="http://schemas.microsoft.com/office/powerpoint/2010/main" val="29459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8</a:t>
            </a:fld>
            <a:endParaRPr lang="uk-UA" altLang="uk-UA"/>
          </a:p>
        </p:txBody>
      </p:sp>
    </p:spTree>
    <p:extLst>
      <p:ext uri="{BB962C8B-B14F-4D97-AF65-F5344CB8AC3E}">
        <p14:creationId xmlns:p14="http://schemas.microsoft.com/office/powerpoint/2010/main" val="378960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a:xfrm>
            <a:off x="3850444" y="9430092"/>
            <a:ext cx="2945659" cy="496411"/>
          </a:xfrm>
          <a:prstGeom prst="rect">
            <a:avLst/>
          </a:prstGeom>
        </p:spPr>
        <p:txBody>
          <a:bodyPr/>
          <a:lstStyle/>
          <a:p>
            <a:pPr>
              <a:defRPr/>
            </a:pPr>
            <a:fld id="{A4EE9424-B41E-4794-A510-7D5CBADC8D12}" type="slidenum">
              <a:rPr lang="uk-UA" altLang="uk-UA" smtClean="0"/>
              <a:pPr>
                <a:defRPr/>
              </a:pPr>
              <a:t>9</a:t>
            </a:fld>
            <a:endParaRPr lang="uk-UA" altLang="uk-UA"/>
          </a:p>
        </p:txBody>
      </p:sp>
    </p:spTree>
    <p:extLst>
      <p:ext uri="{BB962C8B-B14F-4D97-AF65-F5344CB8AC3E}">
        <p14:creationId xmlns:p14="http://schemas.microsoft.com/office/powerpoint/2010/main" val="245782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Текст назви"/>
          <p:cNvSpPr txBox="1">
            <a:spLocks noGrp="1"/>
          </p:cNvSpPr>
          <p:nvPr>
            <p:ph type="title"/>
          </p:nvPr>
        </p:nvSpPr>
        <p:spPr>
          <a:xfrm>
            <a:off x="1524000" y="1122362"/>
            <a:ext cx="9144000" cy="2387601"/>
          </a:xfrm>
          <a:prstGeom prst="rect">
            <a:avLst/>
          </a:prstGeom>
        </p:spPr>
        <p:txBody>
          <a:bodyPr anchor="b"/>
          <a:lstStyle>
            <a:lvl1pPr algn="ctr">
              <a:defRPr sz="6000"/>
            </a:lvl1pPr>
          </a:lstStyle>
          <a:p>
            <a:r>
              <a:t>Текст назви</a:t>
            </a:r>
          </a:p>
        </p:txBody>
      </p:sp>
      <p:sp>
        <p:nvSpPr>
          <p:cNvPr id="12" name="1 рівень тексту…"/>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Текст назви"/>
          <p:cNvSpPr txBox="1">
            <a:spLocks noGrp="1"/>
          </p:cNvSpPr>
          <p:nvPr>
            <p:ph type="title"/>
          </p:nvPr>
        </p:nvSpPr>
        <p:spPr>
          <a:prstGeom prst="rect">
            <a:avLst/>
          </a:prstGeom>
        </p:spPr>
        <p:txBody>
          <a:bodyPr/>
          <a:lstStyle/>
          <a:p>
            <a:r>
              <a:t>Текст назви</a:t>
            </a:r>
          </a:p>
        </p:txBody>
      </p:sp>
      <p:sp>
        <p:nvSpPr>
          <p:cNvPr id="93" name="1 рівень тексту…"/>
          <p:cNvSpPr txBox="1">
            <a:spLocks noGrp="1"/>
          </p:cNvSpPr>
          <p:nvPr>
            <p:ph type="body" idx="1"/>
          </p:nvPr>
        </p:nvSpPr>
        <p:spPr>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Текст назви"/>
          <p:cNvSpPr txBox="1">
            <a:spLocks noGrp="1"/>
          </p:cNvSpPr>
          <p:nvPr>
            <p:ph type="title"/>
          </p:nvPr>
        </p:nvSpPr>
        <p:spPr>
          <a:xfrm>
            <a:off x="8724900" y="365125"/>
            <a:ext cx="2628900" cy="5811838"/>
          </a:xfrm>
          <a:prstGeom prst="rect">
            <a:avLst/>
          </a:prstGeom>
        </p:spPr>
        <p:txBody>
          <a:bodyPr/>
          <a:lstStyle/>
          <a:p>
            <a:r>
              <a:t>Текст назви</a:t>
            </a:r>
          </a:p>
        </p:txBody>
      </p:sp>
      <p:sp>
        <p:nvSpPr>
          <p:cNvPr id="102" name="1 рівень тексту…"/>
          <p:cNvSpPr txBox="1">
            <a:spLocks noGrp="1"/>
          </p:cNvSpPr>
          <p:nvPr>
            <p:ph type="body" idx="1"/>
          </p:nvPr>
        </p:nvSpPr>
        <p:spPr>
          <a:xfrm>
            <a:off x="838200" y="365125"/>
            <a:ext cx="7734300" cy="5811838"/>
          </a:xfrm>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10" name="Текст назви"/>
          <p:cNvSpPr txBox="1">
            <a:spLocks noGrp="1"/>
          </p:cNvSpPr>
          <p:nvPr>
            <p:ph type="title"/>
          </p:nvPr>
        </p:nvSpPr>
        <p:spPr>
          <a:xfrm>
            <a:off x="2209800" y="2130425"/>
            <a:ext cx="7772400" cy="1470025"/>
          </a:xfrm>
          <a:prstGeom prst="rect">
            <a:avLst/>
          </a:prstGeom>
        </p:spPr>
        <p:txBody>
          <a:bodyPr/>
          <a:lstStyle>
            <a:lvl1pPr algn="ctr">
              <a:lnSpc>
                <a:spcPct val="100000"/>
              </a:lnSpc>
              <a:defRPr>
                <a:latin typeface="+mn-lt"/>
                <a:ea typeface="+mn-ea"/>
                <a:cs typeface="+mn-cs"/>
                <a:sym typeface="Calibri"/>
              </a:defRPr>
            </a:lvl1pPr>
          </a:lstStyle>
          <a:p>
            <a:r>
              <a:t>Текст назви</a:t>
            </a:r>
          </a:p>
        </p:txBody>
      </p:sp>
      <p:sp>
        <p:nvSpPr>
          <p:cNvPr id="111" name="1 рівень тексту…"/>
          <p:cNvSpPr txBox="1">
            <a:spLocks noGrp="1"/>
          </p:cNvSpPr>
          <p:nvPr>
            <p:ph type="body" sz="quarter" idx="1"/>
          </p:nvPr>
        </p:nvSpPr>
        <p:spPr>
          <a:xfrm>
            <a:off x="2895600" y="3886200"/>
            <a:ext cx="6400800" cy="1752600"/>
          </a:xfrm>
          <a:prstGeom prst="rect">
            <a:avLst/>
          </a:prstGeom>
        </p:spPr>
        <p:txBody>
          <a:bodyPr/>
          <a:lstStyle>
            <a:lvl1pPr marL="0" indent="0" algn="ctr">
              <a:lnSpc>
                <a:spcPct val="100000"/>
              </a:lnSpc>
              <a:spcBef>
                <a:spcPts val="700"/>
              </a:spcBef>
              <a:buSzTx/>
              <a:buFontTx/>
              <a:buNone/>
              <a:defRPr sz="3200">
                <a:solidFill>
                  <a:srgbClr val="888888"/>
                </a:solidFill>
              </a:defRPr>
            </a:lvl1pPr>
            <a:lvl2pPr marL="0" indent="457200" algn="ctr">
              <a:lnSpc>
                <a:spcPct val="100000"/>
              </a:lnSpc>
              <a:spcBef>
                <a:spcPts val="700"/>
              </a:spcBef>
              <a:buSzTx/>
              <a:buFontTx/>
              <a:buNone/>
              <a:defRPr sz="3200">
                <a:solidFill>
                  <a:srgbClr val="888888"/>
                </a:solidFill>
              </a:defRPr>
            </a:lvl2pPr>
            <a:lvl3pPr marL="0" indent="914400" algn="ctr">
              <a:lnSpc>
                <a:spcPct val="100000"/>
              </a:lnSpc>
              <a:spcBef>
                <a:spcPts val="700"/>
              </a:spcBef>
              <a:buSzTx/>
              <a:buFontTx/>
              <a:buNone/>
              <a:defRPr sz="3200">
                <a:solidFill>
                  <a:srgbClr val="888888"/>
                </a:solidFill>
              </a:defRPr>
            </a:lvl3pPr>
            <a:lvl4pPr marL="0" indent="1371600" algn="ctr">
              <a:lnSpc>
                <a:spcPct val="100000"/>
              </a:lnSpc>
              <a:spcBef>
                <a:spcPts val="700"/>
              </a:spcBef>
              <a:buSzTx/>
              <a:buFontTx/>
              <a:buNone/>
              <a:defRPr sz="3200">
                <a:solidFill>
                  <a:srgbClr val="888888"/>
                </a:solidFill>
              </a:defRPr>
            </a:lvl4pPr>
            <a:lvl5pPr marL="0" indent="1828800" algn="ctr">
              <a:lnSpc>
                <a:spcPct val="100000"/>
              </a:lnSpc>
              <a:spcBef>
                <a:spcPts val="700"/>
              </a:spcBef>
              <a:buSzTx/>
              <a:buFontTx/>
              <a:buNone/>
              <a:defRPr sz="3200">
                <a:solidFill>
                  <a:srgbClr val="888888"/>
                </a:solidFill>
              </a:defRPr>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12" name="Номер слайда"/>
          <p:cNvSpPr txBox="1">
            <a:spLocks noGrp="1"/>
          </p:cNvSpPr>
          <p:nvPr>
            <p:ph type="sldNum" sz="quarter" idx="2"/>
          </p:nvPr>
        </p:nvSpPr>
        <p:spPr>
          <a:xfrm>
            <a:off x="9952176" y="6404292"/>
            <a:ext cx="258624"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Заголовок и объек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Текст назви"/>
          <p:cNvSpPr txBox="1">
            <a:spLocks noGrp="1"/>
          </p:cNvSpPr>
          <p:nvPr>
            <p:ph type="title"/>
          </p:nvPr>
        </p:nvSpPr>
        <p:spPr>
          <a:xfrm>
            <a:off x="1981200" y="274638"/>
            <a:ext cx="8229600" cy="1143001"/>
          </a:xfrm>
          <a:prstGeom prst="rect">
            <a:avLst/>
          </a:prstGeom>
        </p:spPr>
        <p:txBody>
          <a:bodyPr/>
          <a:lstStyle>
            <a:lvl1pPr algn="ctr">
              <a:lnSpc>
                <a:spcPct val="100000"/>
              </a:lnSpc>
              <a:defRPr>
                <a:latin typeface="+mn-lt"/>
                <a:ea typeface="+mn-ea"/>
                <a:cs typeface="+mn-cs"/>
                <a:sym typeface="Calibri"/>
              </a:defRPr>
            </a:lvl1pPr>
          </a:lstStyle>
          <a:p>
            <a:r>
              <a:t>Текст назви</a:t>
            </a:r>
          </a:p>
        </p:txBody>
      </p:sp>
      <p:sp>
        <p:nvSpPr>
          <p:cNvPr id="120" name="1 рівень тексту…"/>
          <p:cNvSpPr txBox="1">
            <a:spLocks noGrp="1"/>
          </p:cNvSpPr>
          <p:nvPr>
            <p:ph type="body" idx="1"/>
          </p:nvPr>
        </p:nvSpPr>
        <p:spPr>
          <a:xfrm>
            <a:off x="1981200" y="1600200"/>
            <a:ext cx="8229600" cy="4525963"/>
          </a:xfrm>
          <a:prstGeom prst="rect">
            <a:avLst/>
          </a:prstGeom>
        </p:spPr>
        <p:txBody>
          <a:bodyPr/>
          <a:lstStyle>
            <a:lvl1pPr marL="342900" indent="-342900">
              <a:lnSpc>
                <a:spcPct val="100000"/>
              </a:lnSpc>
              <a:spcBef>
                <a:spcPts val="700"/>
              </a:spcBef>
              <a:defRPr sz="3200"/>
            </a:lvl1pPr>
            <a:lvl2pPr marL="783771" indent="-326571">
              <a:lnSpc>
                <a:spcPct val="100000"/>
              </a:lnSpc>
              <a:spcBef>
                <a:spcPts val="700"/>
              </a:spcBef>
              <a:buChar char="–"/>
              <a:defRPr sz="3200"/>
            </a:lvl2pPr>
            <a:lvl3pPr marL="1219200" indent="-304800">
              <a:lnSpc>
                <a:spcPct val="100000"/>
              </a:lnSpc>
              <a:spcBef>
                <a:spcPts val="700"/>
              </a:spcBef>
              <a:defRPr sz="3200"/>
            </a:lvl3pPr>
            <a:lvl4pPr marL="1737360" indent="-365760">
              <a:lnSpc>
                <a:spcPct val="100000"/>
              </a:lnSpc>
              <a:spcBef>
                <a:spcPts val="700"/>
              </a:spcBef>
              <a:buChar char="–"/>
              <a:defRPr sz="3200"/>
            </a:lvl4pPr>
            <a:lvl5pPr marL="2194560" indent="-365760">
              <a:lnSpc>
                <a:spcPct val="100000"/>
              </a:lnSpc>
              <a:spcBef>
                <a:spcPts val="700"/>
              </a:spcBef>
              <a:buChar char="»"/>
              <a:defRPr sz="3200"/>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21" name="Номер слайда"/>
          <p:cNvSpPr txBox="1">
            <a:spLocks noGrp="1"/>
          </p:cNvSpPr>
          <p:nvPr>
            <p:ph type="sldNum" sz="quarter" idx="2"/>
          </p:nvPr>
        </p:nvSpPr>
        <p:spPr>
          <a:xfrm>
            <a:off x="9952176" y="6404292"/>
            <a:ext cx="258624"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uk-U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uk-UA" altLang="uk-UA"/>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uk-UA" altLang="uk-UA"/>
          </a:p>
        </p:txBody>
      </p:sp>
      <p:sp>
        <p:nvSpPr>
          <p:cNvPr id="7" name="Rectangle 6"/>
          <p:cNvSpPr>
            <a:spLocks noGrp="1" noChangeArrowheads="1"/>
          </p:cNvSpPr>
          <p:nvPr>
            <p:ph type="sldNum" sz="quarter" idx="12"/>
          </p:nvPr>
        </p:nvSpPr>
        <p:spPr>
          <a:xfrm>
            <a:off x="11078726" y="6400413"/>
            <a:ext cx="275074" cy="276999"/>
          </a:xfrm>
          <a:ln/>
        </p:spPr>
        <p:txBody>
          <a:bodyPr/>
          <a:lstStyle>
            <a:lvl1pPr>
              <a:defRPr/>
            </a:lvl1pPr>
          </a:lstStyle>
          <a:p>
            <a:pPr>
              <a:defRPr/>
            </a:pPr>
            <a:fld id="{F1654BF3-9218-4F40-969A-177AE4188A46}" type="slidenum">
              <a:rPr lang="uk-UA" altLang="uk-UA"/>
              <a:pPr>
                <a:defRPr/>
              </a:pPr>
              <a:t>‹#›</a:t>
            </a:fld>
            <a:endParaRPr lang="uk-UA" altLang="uk-UA"/>
          </a:p>
        </p:txBody>
      </p:sp>
    </p:spTree>
    <p:extLst>
      <p:ext uri="{BB962C8B-B14F-4D97-AF65-F5344CB8AC3E}">
        <p14:creationId xmlns:p14="http://schemas.microsoft.com/office/powerpoint/2010/main" val="321852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uk-U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uk-UA" altLang="uk-UA"/>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uk-UA" altLang="uk-UA"/>
          </a:p>
        </p:txBody>
      </p:sp>
      <p:sp>
        <p:nvSpPr>
          <p:cNvPr id="8" name="Rectangle 6"/>
          <p:cNvSpPr>
            <a:spLocks noGrp="1" noChangeArrowheads="1"/>
          </p:cNvSpPr>
          <p:nvPr>
            <p:ph type="sldNum" sz="quarter" idx="12"/>
          </p:nvPr>
        </p:nvSpPr>
        <p:spPr>
          <a:xfrm>
            <a:off x="11078726" y="6400413"/>
            <a:ext cx="275074" cy="276999"/>
          </a:xfrm>
          <a:ln/>
        </p:spPr>
        <p:txBody>
          <a:bodyPr/>
          <a:lstStyle>
            <a:lvl1pPr>
              <a:defRPr/>
            </a:lvl1pPr>
          </a:lstStyle>
          <a:p>
            <a:pPr>
              <a:defRPr/>
            </a:pPr>
            <a:fld id="{8102B3D9-8B8D-45B4-8720-70A4BB1B2D5F}" type="slidenum">
              <a:rPr lang="uk-UA" altLang="uk-UA"/>
              <a:pPr>
                <a:defRPr/>
              </a:pPr>
              <a:t>‹#›</a:t>
            </a:fld>
            <a:endParaRPr lang="uk-UA" altLang="uk-UA"/>
          </a:p>
        </p:txBody>
      </p:sp>
    </p:spTree>
    <p:extLst>
      <p:ext uri="{BB962C8B-B14F-4D97-AF65-F5344CB8AC3E}">
        <p14:creationId xmlns:p14="http://schemas.microsoft.com/office/powerpoint/2010/main" val="377150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Текст назви"/>
          <p:cNvSpPr txBox="1">
            <a:spLocks noGrp="1"/>
          </p:cNvSpPr>
          <p:nvPr>
            <p:ph type="title"/>
          </p:nvPr>
        </p:nvSpPr>
        <p:spPr>
          <a:prstGeom prst="rect">
            <a:avLst/>
          </a:prstGeom>
        </p:spPr>
        <p:txBody>
          <a:bodyPr/>
          <a:lstStyle/>
          <a:p>
            <a:r>
              <a:t>Текст назви</a:t>
            </a:r>
          </a:p>
        </p:txBody>
      </p:sp>
      <p:sp>
        <p:nvSpPr>
          <p:cNvPr id="21" name="1 рівень тексту…"/>
          <p:cNvSpPr txBox="1">
            <a:spLocks noGrp="1"/>
          </p:cNvSpPr>
          <p:nvPr>
            <p:ph type="body" idx="1"/>
          </p:nvPr>
        </p:nvSpPr>
        <p:spPr>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Текст назви"/>
          <p:cNvSpPr txBox="1">
            <a:spLocks noGrp="1"/>
          </p:cNvSpPr>
          <p:nvPr>
            <p:ph type="title"/>
          </p:nvPr>
        </p:nvSpPr>
        <p:spPr>
          <a:xfrm>
            <a:off x="831850" y="1709738"/>
            <a:ext cx="10515600" cy="2852737"/>
          </a:xfrm>
          <a:prstGeom prst="rect">
            <a:avLst/>
          </a:prstGeom>
        </p:spPr>
        <p:txBody>
          <a:bodyPr anchor="b"/>
          <a:lstStyle>
            <a:lvl1pPr>
              <a:defRPr sz="6000"/>
            </a:lvl1pPr>
          </a:lstStyle>
          <a:p>
            <a:r>
              <a:t>Текст назви</a:t>
            </a:r>
          </a:p>
        </p:txBody>
      </p:sp>
      <p:sp>
        <p:nvSpPr>
          <p:cNvPr id="30" name="1 рівень тексту…"/>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Текст назви"/>
          <p:cNvSpPr txBox="1">
            <a:spLocks noGrp="1"/>
          </p:cNvSpPr>
          <p:nvPr>
            <p:ph type="title"/>
          </p:nvPr>
        </p:nvSpPr>
        <p:spPr>
          <a:prstGeom prst="rect">
            <a:avLst/>
          </a:prstGeom>
        </p:spPr>
        <p:txBody>
          <a:bodyPr/>
          <a:lstStyle/>
          <a:p>
            <a:r>
              <a:t>Текст назви</a:t>
            </a:r>
          </a:p>
        </p:txBody>
      </p:sp>
      <p:sp>
        <p:nvSpPr>
          <p:cNvPr id="39" name="1 рівень тексту…"/>
          <p:cNvSpPr txBox="1">
            <a:spLocks noGrp="1"/>
          </p:cNvSpPr>
          <p:nvPr>
            <p:ph type="body" sz="half" idx="1"/>
          </p:nvPr>
        </p:nvSpPr>
        <p:spPr>
          <a:xfrm>
            <a:off x="838200" y="1825625"/>
            <a:ext cx="5181600" cy="4351338"/>
          </a:xfrm>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Текст назви"/>
          <p:cNvSpPr txBox="1">
            <a:spLocks noGrp="1"/>
          </p:cNvSpPr>
          <p:nvPr>
            <p:ph type="title"/>
          </p:nvPr>
        </p:nvSpPr>
        <p:spPr>
          <a:xfrm>
            <a:off x="839787" y="365125"/>
            <a:ext cx="10515601" cy="1325563"/>
          </a:xfrm>
          <a:prstGeom prst="rect">
            <a:avLst/>
          </a:prstGeom>
        </p:spPr>
        <p:txBody>
          <a:bodyPr/>
          <a:lstStyle/>
          <a:p>
            <a:r>
              <a:t>Текст назви</a:t>
            </a:r>
          </a:p>
        </p:txBody>
      </p:sp>
      <p:sp>
        <p:nvSpPr>
          <p:cNvPr id="48" name="1 рівень тексту…"/>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Текст назви"/>
          <p:cNvSpPr txBox="1">
            <a:spLocks noGrp="1"/>
          </p:cNvSpPr>
          <p:nvPr>
            <p:ph type="title"/>
          </p:nvPr>
        </p:nvSpPr>
        <p:spPr>
          <a:prstGeom prst="rect">
            <a:avLst/>
          </a:prstGeom>
        </p:spPr>
        <p:txBody>
          <a:bodyPr/>
          <a:lstStyle/>
          <a:p>
            <a:r>
              <a:t>Текст назви</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Текст назви"/>
          <p:cNvSpPr txBox="1">
            <a:spLocks noGrp="1"/>
          </p:cNvSpPr>
          <p:nvPr>
            <p:ph type="title"/>
          </p:nvPr>
        </p:nvSpPr>
        <p:spPr>
          <a:xfrm>
            <a:off x="839787" y="457200"/>
            <a:ext cx="3932239" cy="1600200"/>
          </a:xfrm>
          <a:prstGeom prst="rect">
            <a:avLst/>
          </a:prstGeom>
        </p:spPr>
        <p:txBody>
          <a:bodyPr anchor="b"/>
          <a:lstStyle>
            <a:lvl1pPr>
              <a:defRPr sz="3200"/>
            </a:lvl1pPr>
          </a:lstStyle>
          <a:p>
            <a:r>
              <a:t>Текст назви</a:t>
            </a:r>
          </a:p>
        </p:txBody>
      </p:sp>
      <p:sp>
        <p:nvSpPr>
          <p:cNvPr id="73" name="1 рівень тексту…"/>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Текст назви"/>
          <p:cNvSpPr txBox="1">
            <a:spLocks noGrp="1"/>
          </p:cNvSpPr>
          <p:nvPr>
            <p:ph type="title"/>
          </p:nvPr>
        </p:nvSpPr>
        <p:spPr>
          <a:xfrm>
            <a:off x="839787" y="457200"/>
            <a:ext cx="3932239" cy="1600200"/>
          </a:xfrm>
          <a:prstGeom prst="rect">
            <a:avLst/>
          </a:prstGeom>
        </p:spPr>
        <p:txBody>
          <a:bodyPr anchor="b"/>
          <a:lstStyle>
            <a:lvl1pPr>
              <a:defRPr sz="3200"/>
            </a:lvl1pPr>
          </a:lstStyle>
          <a:p>
            <a:r>
              <a:t>Текст назви</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1 рівень тексту…"/>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назви"/>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Текст назви</a:t>
            </a:r>
          </a:p>
        </p:txBody>
      </p:sp>
      <p:sp>
        <p:nvSpPr>
          <p:cNvPr id="3" name="1 рівень тексту…"/>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4" name="Номер слайда"/>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uk-UA" altLang="uk-UA" sz="4000"/>
              <a:t/>
            </a:r>
            <a:br>
              <a:rPr lang="uk-UA" altLang="uk-UA" sz="4000"/>
            </a:br>
            <a:endParaRPr lang="uk-UA" altLang="uk-UA" sz="4000"/>
          </a:p>
        </p:txBody>
      </p:sp>
      <p:sp>
        <p:nvSpPr>
          <p:cNvPr id="2051" name="Rectangle 3"/>
          <p:cNvSpPr>
            <a:spLocks noGrp="1" noChangeArrowheads="1"/>
          </p:cNvSpPr>
          <p:nvPr>
            <p:ph type="body" idx="1"/>
          </p:nvPr>
        </p:nvSpPr>
        <p:spPr>
          <a:xfrm>
            <a:off x="1981200" y="1268413"/>
            <a:ext cx="8229600" cy="4857750"/>
          </a:xfrm>
        </p:spPr>
        <p:txBody>
          <a:bodyPr/>
          <a:lstStyle/>
          <a:p>
            <a:pPr algn="ctr" eaLnBrk="1" hangingPunct="1">
              <a:buFontTx/>
              <a:buNone/>
              <a:defRPr/>
            </a:pPr>
            <a:r>
              <a:rPr lang="uk-UA" altLang="uk-UA" sz="4000" b="1" dirty="0"/>
              <a:t/>
            </a:r>
            <a:br>
              <a:rPr lang="uk-UA" altLang="uk-UA" sz="4000" b="1" dirty="0"/>
            </a:br>
            <a:r>
              <a:rPr lang="uk-UA" altLang="uk-UA" sz="4400" dirty="0">
                <a:effectLst>
                  <a:outerShdw blurRad="38100" dist="38100" dir="2700000" algn="tl">
                    <a:srgbClr val="C0C0C0"/>
                  </a:outerShdw>
                </a:effectLst>
              </a:rPr>
              <a:t/>
            </a:r>
            <a:br>
              <a:rPr lang="uk-UA" altLang="uk-UA" sz="4400" dirty="0">
                <a:effectLst>
                  <a:outerShdw blurRad="38100" dist="38100" dir="2700000" algn="tl">
                    <a:srgbClr val="C0C0C0"/>
                  </a:outerShdw>
                </a:effectLst>
              </a:rPr>
            </a:br>
            <a:endParaRPr lang="uk-UA" altLang="uk-UA" sz="4400" dirty="0">
              <a:effectLst>
                <a:outerShdw blurRad="38100" dist="38100" dir="2700000" algn="tl">
                  <a:srgbClr val="C0C0C0"/>
                </a:outerShdw>
              </a:effectLst>
            </a:endParaRPr>
          </a:p>
          <a:p>
            <a:pPr algn="ctr" eaLnBrk="1" hangingPunct="1">
              <a:buFontTx/>
              <a:buNone/>
              <a:defRPr/>
            </a:pPr>
            <a:endParaRPr lang="en-US" altLang="uk-UA" dirty="0" smtClean="0">
              <a:effectLst>
                <a:outerShdw blurRad="38100" dist="38100" dir="2700000" algn="tl">
                  <a:srgbClr val="C0C0C0"/>
                </a:outerShdw>
              </a:effectLst>
            </a:endParaRPr>
          </a:p>
          <a:p>
            <a:pPr algn="ctr" eaLnBrk="1" hangingPunct="1">
              <a:buFontTx/>
              <a:buNone/>
              <a:defRPr/>
            </a:pPr>
            <a:endParaRPr lang="uk-UA" altLang="uk-UA" i="1" dirty="0" smtClean="0"/>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1488"/>
            <a:ext cx="10677525"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92065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xfrm>
            <a:off x="2154238" y="3897314"/>
            <a:ext cx="7778750" cy="619125"/>
          </a:xfrm>
        </p:spPr>
        <p:txBody>
          <a:bodyPr>
            <a:normAutofit fontScale="90000"/>
          </a:bodyPr>
          <a:lstStyle>
            <a:lvl1pPr defTabSz="804672">
              <a:defRPr sz="4752" b="1">
                <a:solidFill>
                  <a:srgbClr val="FF2600"/>
                </a:solidFill>
                <a:latin typeface="+mn-lt"/>
                <a:ea typeface="+mn-ea"/>
                <a:cs typeface="+mn-cs"/>
                <a:sym typeface="Calibri"/>
              </a:defRPr>
            </a:lvl1pPr>
          </a:lstStyle>
          <a:p>
            <a:pPr eaLnBrk="1" hangingPunct="1">
              <a:defRPr/>
            </a:pPr>
            <a:r>
              <a:rPr lang="en-US" dirty="0" smtClean="0">
                <a:solidFill>
                  <a:srgbClr val="00B050"/>
                </a:solidFill>
              </a:rPr>
              <a:t>Forest biodiversity loss</a:t>
            </a:r>
            <a:endParaRPr dirty="0">
              <a:solidFill>
                <a:srgbClr val="00B050"/>
              </a:solidFill>
            </a:endParaRPr>
          </a:p>
        </p:txBody>
      </p:sp>
      <p:pic>
        <p:nvPicPr>
          <p:cNvPr id="17411" name="Picture 2" descr="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857251"/>
            <a:ext cx="582453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412" name="Picture 4" descr="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0926" y="857251"/>
            <a:ext cx="453707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413" name="Picture 6" descr="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4535488"/>
            <a:ext cx="22209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414" name="Picture 8" descr="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4913" y="4535488"/>
            <a:ext cx="21907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415" name="Picture 12" descr="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96150" y="4522788"/>
            <a:ext cx="33718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416" name="Picture 10" descr="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4551" y="4532313"/>
            <a:ext cx="21193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711208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342900"/>
            <a:ext cx="1080135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435" name="Title 1"/>
          <p:cNvSpPr txBox="1">
            <a:spLocks noChangeArrowheads="1"/>
          </p:cNvSpPr>
          <p:nvPr/>
        </p:nvSpPr>
        <p:spPr bwMode="auto">
          <a:xfrm>
            <a:off x="1084263" y="2986087"/>
            <a:ext cx="6643688" cy="1520031"/>
          </a:xfrm>
          <a:prstGeom prst="rect">
            <a:avLst/>
          </a:prstGeom>
          <a:solidFill>
            <a:srgbClr val="A9D18E">
              <a:alpha val="52156"/>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rIns="34289"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1000"/>
              </a:lnSpc>
              <a:spcBef>
                <a:spcPct val="0"/>
              </a:spcBef>
              <a:buFontTx/>
              <a:buNone/>
            </a:pPr>
            <a:r>
              <a:rPr lang="en-US"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Every </a:t>
            </a:r>
            <a:r>
              <a:rPr lang="en-US" altLang="uk-UA" sz="3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5</a:t>
            </a:r>
            <a:r>
              <a:rPr lang="en-US" altLang="uk-UA" sz="3000" baseline="30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th</a:t>
            </a:r>
            <a:r>
              <a:rPr lang="en-US" altLang="uk-UA" sz="3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 </a:t>
            </a:r>
            <a:r>
              <a:rPr lang="en-US"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animal species and </a:t>
            </a:r>
            <a:r>
              <a:rPr lang="en-US" altLang="uk-UA" sz="3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8</a:t>
            </a:r>
            <a:r>
              <a:rPr lang="en-US" altLang="uk-UA" sz="3000" baseline="30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th</a:t>
            </a:r>
            <a:r>
              <a:rPr lang="en-US"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 plant species of the Red Data Book of Ukraine </a:t>
            </a:r>
            <a:r>
              <a:rPr lang="uk-UA"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 </a:t>
            </a:r>
            <a:r>
              <a:rPr lang="en-US" altLang="uk-UA" sz="3000" u="sng"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die out </a:t>
            </a:r>
            <a:r>
              <a:rPr lang="uk-UA"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 </a:t>
            </a:r>
            <a:r>
              <a:rPr lang="en-US" altLang="uk-UA" sz="3000" dirty="0">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rPr>
              <a:t>as a result of forest logging</a:t>
            </a:r>
            <a:endParaRPr lang="uk-UA" altLang="uk-UA" sz="3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Calibri Light" panose="020F0302020204030204" pitchFamily="34" charset="0"/>
            </a:endParaRPr>
          </a:p>
        </p:txBody>
      </p:sp>
      <p:pic>
        <p:nvPicPr>
          <p:cNvPr id="18436" name="Picture 4" descr="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1588" y="3892550"/>
            <a:ext cx="11985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437" name="Picture 6" descr="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3288" y="2368551"/>
            <a:ext cx="19367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64975117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686174"/>
            <a:ext cx="515302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8" name="Title 1"/>
          <p:cNvSpPr txBox="1"/>
          <p:nvPr/>
        </p:nvSpPr>
        <p:spPr>
          <a:xfrm>
            <a:off x="6362700" y="738188"/>
            <a:ext cx="3473450" cy="1922462"/>
          </a:xfrm>
          <a:prstGeom prst="rect">
            <a:avLst/>
          </a:prstGeom>
          <a:ln w="12700">
            <a:miter lim="400000"/>
          </a:ln>
          <a:extLst>
            <a:ext uri="{C572A759-6A51-4108-AA02-DFA0A04FC94B}"/>
          </a:extLst>
        </p:spPr>
        <p:txBody>
          <a:bodyPr lIns="34289" tIns="34289" rIns="34289" bIns="34289" anchor="ctr">
            <a:normAutofit fontScale="85000" lnSpcReduction="20000"/>
          </a:bodyPr>
          <a:lstStyle>
            <a:lvl1pPr algn="ctr">
              <a:lnSpc>
                <a:spcPct val="90000"/>
              </a:lnSpc>
              <a:defRPr sz="6000">
                <a:solidFill>
                  <a:srgbClr val="FF2600"/>
                </a:solidFill>
                <a:latin typeface="Calibri Light"/>
                <a:ea typeface="Calibri Light"/>
                <a:cs typeface="Calibri Light"/>
                <a:sym typeface="Calibri Light"/>
              </a:defRPr>
            </a:lvl1pPr>
          </a:lstStyle>
          <a:p>
            <a:pPr eaLnBrk="1" hangingPunct="1">
              <a:defRPr/>
            </a:pPr>
            <a:endParaRPr lang="en-US" sz="3300" b="1" dirty="0">
              <a:solidFill>
                <a:srgbClr val="00B050"/>
              </a:solidFill>
            </a:endParaRPr>
          </a:p>
          <a:p>
            <a:pPr eaLnBrk="1" hangingPunct="1">
              <a:defRPr/>
            </a:pPr>
            <a:r>
              <a:rPr lang="en-US" sz="3300" b="1" dirty="0">
                <a:solidFill>
                  <a:srgbClr val="00B050"/>
                </a:solidFill>
              </a:rPr>
              <a:t>Destruction of 1 ha of forests causes the damage exceeding the economic benefit by 9-25 times </a:t>
            </a:r>
            <a:endParaRPr sz="3300" b="1" dirty="0">
              <a:solidFill>
                <a:srgbClr val="00B050"/>
              </a:solidFill>
            </a:endParaRPr>
          </a:p>
        </p:txBody>
      </p:sp>
      <p:pic>
        <p:nvPicPr>
          <p:cNvPr id="19460" name="Picture 8" descr="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3525837"/>
            <a:ext cx="451961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9461" name="Не чітке законодавство щодо  ведення лісового господарства…"/>
          <p:cNvSpPr txBox="1">
            <a:spLocks noChangeArrowheads="1"/>
          </p:cNvSpPr>
          <p:nvPr/>
        </p:nvSpPr>
        <p:spPr bwMode="auto">
          <a:xfrm>
            <a:off x="885825" y="549275"/>
            <a:ext cx="5476875" cy="265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tIns="34289" rIns="34289" bIns="34289">
            <a:spAutoFit/>
          </a:bodyPr>
          <a:lstStyle>
            <a:lvl1pPr marL="239713" indent="-2397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uk-UA" sz="2400" dirty="0">
                <a:solidFill>
                  <a:srgbClr val="00B050"/>
                </a:solidFill>
              </a:rPr>
              <a:t>Contradictory legislative norms and rules of forest management </a:t>
            </a:r>
            <a:endParaRPr lang="uk-UA" altLang="uk-UA" sz="2400" dirty="0">
              <a:solidFill>
                <a:srgbClr val="00B050"/>
              </a:solidFill>
            </a:endParaRPr>
          </a:p>
          <a:p>
            <a:pPr eaLnBrk="1" hangingPunct="1">
              <a:spcBef>
                <a:spcPct val="0"/>
              </a:spcBef>
              <a:buFontTx/>
              <a:buAutoNum type="arabicPeriod"/>
            </a:pPr>
            <a:r>
              <a:rPr lang="en-US" altLang="uk-UA" sz="2400" dirty="0">
                <a:solidFill>
                  <a:srgbClr val="00B050"/>
                </a:solidFill>
              </a:rPr>
              <a:t>Lack of national strategy of forest management including policy on invasive species </a:t>
            </a:r>
            <a:endParaRPr lang="uk-UA" altLang="uk-UA" sz="2400" dirty="0">
              <a:solidFill>
                <a:srgbClr val="00B050"/>
              </a:solidFill>
            </a:endParaRPr>
          </a:p>
          <a:p>
            <a:pPr eaLnBrk="1" hangingPunct="1">
              <a:spcBef>
                <a:spcPct val="0"/>
              </a:spcBef>
              <a:buFontTx/>
              <a:buAutoNum type="arabicPeriod"/>
            </a:pPr>
            <a:r>
              <a:rPr lang="en-US" altLang="uk-UA" sz="2400" dirty="0">
                <a:solidFill>
                  <a:srgbClr val="00B050"/>
                </a:solidFill>
              </a:rPr>
              <a:t>Lack of state electronic database (cadaster) of forests </a:t>
            </a:r>
            <a:endParaRPr lang="uk-UA" altLang="uk-UA" sz="2400" dirty="0">
              <a:solidFill>
                <a:srgbClr val="00B050"/>
              </a:solidFill>
            </a:endParaRPr>
          </a:p>
        </p:txBody>
      </p:sp>
    </p:spTree>
    <p:extLst>
      <p:ext uri="{BB962C8B-B14F-4D97-AF65-F5344CB8AC3E}">
        <p14:creationId xmlns:p14="http://schemas.microsoft.com/office/powerpoint/2010/main" val="315762534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endParaRPr lang="uk-UA" altLang="uk-UA" smtClean="0"/>
          </a:p>
        </p:txBody>
      </p:sp>
      <p:pic>
        <p:nvPicPr>
          <p:cNvPr id="20483" name="Picture 4" descr="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 y="-688975"/>
            <a:ext cx="11501437" cy="872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484" name="Проблема відходів"/>
          <p:cNvSpPr txBox="1">
            <a:spLocks noChangeArrowheads="1"/>
          </p:cNvSpPr>
          <p:nvPr/>
        </p:nvSpPr>
        <p:spPr bwMode="auto">
          <a:xfrm>
            <a:off x="2168525" y="911226"/>
            <a:ext cx="79390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3300" b="1">
                <a:solidFill>
                  <a:srgbClr val="FFFF00"/>
                </a:solidFill>
                <a:cs typeface="Arial" panose="020B0604020202020204" pitchFamily="34" charset="0"/>
                <a:sym typeface="Arial" panose="020B0604020202020204" pitchFamily="34" charset="0"/>
              </a:rPr>
              <a:t>Waste</a:t>
            </a:r>
          </a:p>
          <a:p>
            <a:pPr eaLnBrk="1" hangingPunct="1">
              <a:spcBef>
                <a:spcPct val="0"/>
              </a:spcBef>
              <a:buFontTx/>
              <a:buNone/>
            </a:pPr>
            <a:r>
              <a:rPr lang="en-US" altLang="uk-UA" sz="3300" b="1">
                <a:solidFill>
                  <a:srgbClr val="FFFF00"/>
                </a:solidFill>
                <a:cs typeface="Arial" panose="020B0604020202020204" pitchFamily="34" charset="0"/>
                <a:sym typeface="Arial" panose="020B0604020202020204" pitchFamily="34" charset="0"/>
              </a:rPr>
              <a:t>In Ukraine - 95% waste landfilled</a:t>
            </a:r>
          </a:p>
          <a:p>
            <a:pPr eaLnBrk="1" hangingPunct="1">
              <a:spcBef>
                <a:spcPct val="0"/>
              </a:spcBef>
              <a:buFontTx/>
              <a:buNone/>
            </a:pPr>
            <a:r>
              <a:rPr lang="en-US" altLang="uk-UA" sz="3300" b="1">
                <a:solidFill>
                  <a:srgbClr val="FFFF00"/>
                </a:solidFill>
                <a:cs typeface="Arial" panose="020B0604020202020204" pitchFamily="34" charset="0"/>
                <a:sym typeface="Arial" panose="020B0604020202020204" pitchFamily="34" charset="0"/>
              </a:rPr>
              <a:t>In the EU countries – 2-5 % landfilled.   </a:t>
            </a:r>
            <a:endParaRPr lang="uk-UA" altLang="uk-UA" sz="3300">
              <a:solidFill>
                <a:srgbClr val="FFFF00"/>
              </a:solidFill>
            </a:endParaRPr>
          </a:p>
        </p:txBody>
      </p:sp>
    </p:spTree>
    <p:extLst>
      <p:ext uri="{BB962C8B-B14F-4D97-AF65-F5344CB8AC3E}">
        <p14:creationId xmlns:p14="http://schemas.microsoft.com/office/powerpoint/2010/main" val="29991010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225675" y="312738"/>
            <a:ext cx="7886700" cy="163512"/>
          </a:xfrm>
        </p:spPr>
        <p:txBody>
          <a:bodyPr>
            <a:normAutofit fontScale="90000"/>
          </a:bodyPr>
          <a:lstStyle/>
          <a:p>
            <a:pPr eaLnBrk="1" hangingPunct="1"/>
            <a:r>
              <a:rPr lang="en-US" altLang="uk-UA" sz="3600" b="1" dirty="0">
                <a:solidFill>
                  <a:srgbClr val="00B050"/>
                </a:solidFill>
                <a:cs typeface="Arial" panose="020B0604020202020204" pitchFamily="34" charset="0"/>
                <a:sym typeface="Arial" panose="020B0604020202020204" pitchFamily="34" charset="0"/>
              </a:rPr>
              <a:t>Waste</a:t>
            </a:r>
            <a:r>
              <a:rPr lang="en-US" altLang="uk-UA" b="1" dirty="0" smtClean="0">
                <a:solidFill>
                  <a:srgbClr val="00B050"/>
                </a:solidFill>
                <a:cs typeface="Arial" panose="020B0604020202020204" pitchFamily="34" charset="0"/>
                <a:sym typeface="Arial" panose="020B0604020202020204" pitchFamily="34" charset="0"/>
              </a:rPr>
              <a:t> </a:t>
            </a:r>
            <a:endParaRPr lang="uk-UA" altLang="uk-UA" b="1" dirty="0" smtClean="0">
              <a:solidFill>
                <a:srgbClr val="00B050"/>
              </a:solidFill>
              <a:cs typeface="Arial" panose="020B0604020202020204" pitchFamily="34" charset="0"/>
              <a:sym typeface="Arial" panose="020B0604020202020204" pitchFamily="34" charset="0"/>
            </a:endParaRPr>
          </a:p>
        </p:txBody>
      </p:sp>
      <p:sp>
        <p:nvSpPr>
          <p:cNvPr id="21507" name="Текст"/>
          <p:cNvSpPr txBox="1">
            <a:spLocks noChangeArrowheads="1"/>
          </p:cNvSpPr>
          <p:nvPr/>
        </p:nvSpPr>
        <p:spPr bwMode="auto">
          <a:xfrm>
            <a:off x="1860550" y="3829050"/>
            <a:ext cx="69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defTabSz="342900">
              <a:spcBef>
                <a:spcPct val="20000"/>
              </a:spcBef>
              <a:buChar char="•"/>
              <a:defRPr sz="3200">
                <a:solidFill>
                  <a:schemeClr val="tx1"/>
                </a:solidFill>
                <a:latin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9pPr>
          </a:lstStyle>
          <a:p>
            <a:pPr hangingPunct="1">
              <a:lnSpc>
                <a:spcPts val="2100"/>
              </a:lnSpc>
              <a:spcBef>
                <a:spcPct val="0"/>
              </a:spcBef>
              <a:buNone/>
            </a:pPr>
            <a:endParaRPr lang="uk-UA" altLang="uk-UA" sz="900">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
        <p:nvSpPr>
          <p:cNvPr id="21508" name="Текст"/>
          <p:cNvSpPr txBox="1">
            <a:spLocks noChangeArrowheads="1"/>
          </p:cNvSpPr>
          <p:nvPr/>
        </p:nvSpPr>
        <p:spPr bwMode="auto">
          <a:xfrm>
            <a:off x="4471988" y="1852613"/>
            <a:ext cx="69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defTabSz="342900">
              <a:spcBef>
                <a:spcPct val="20000"/>
              </a:spcBef>
              <a:buChar char="•"/>
              <a:defRPr sz="3200">
                <a:solidFill>
                  <a:schemeClr val="tx1"/>
                </a:solidFill>
                <a:latin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9pPr>
          </a:lstStyle>
          <a:p>
            <a:pPr hangingPunct="1">
              <a:lnSpc>
                <a:spcPts val="2100"/>
              </a:lnSpc>
              <a:spcBef>
                <a:spcPct val="0"/>
              </a:spcBef>
              <a:buNone/>
            </a:pPr>
            <a:endParaRPr lang="uk-UA" altLang="uk-UA" sz="900">
              <a:solidFill>
                <a:srgbClr val="000000"/>
              </a:solidFill>
              <a:latin typeface="Times" panose="02020603050405020304" pitchFamily="18" charset="0"/>
              <a:cs typeface="Times" panose="02020603050405020304" pitchFamily="18" charset="0"/>
              <a:sym typeface="Times" panose="02020603050405020304" pitchFamily="18" charset="0"/>
            </a:endParaRPr>
          </a:p>
        </p:txBody>
      </p:sp>
      <p:pic>
        <p:nvPicPr>
          <p:cNvPr id="21509" name="SolidWasteLogo.JPG.jpg" descr="SolidWasteLogo.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0125" y="3176588"/>
            <a:ext cx="3671887" cy="34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510" name="Текст"/>
          <p:cNvSpPr txBox="1">
            <a:spLocks noChangeArrowheads="1"/>
          </p:cNvSpPr>
          <p:nvPr/>
        </p:nvSpPr>
        <p:spPr bwMode="auto">
          <a:xfrm>
            <a:off x="7280275" y="2814638"/>
            <a:ext cx="69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defTabSz="342900">
              <a:spcBef>
                <a:spcPct val="20000"/>
              </a:spcBef>
              <a:buChar char="•"/>
              <a:defRPr sz="3200">
                <a:solidFill>
                  <a:schemeClr val="tx1"/>
                </a:solidFill>
                <a:latin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9pPr>
          </a:lstStyle>
          <a:p>
            <a:pPr hangingPunct="1">
              <a:lnSpc>
                <a:spcPts val="2100"/>
              </a:lnSpc>
              <a:spcBef>
                <a:spcPct val="0"/>
              </a:spcBef>
              <a:buNone/>
            </a:pPr>
            <a:endParaRPr lang="uk-UA" altLang="uk-UA" sz="900">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
        <p:nvSpPr>
          <p:cNvPr id="21511" name="Text Placeholder 1"/>
          <p:cNvSpPr>
            <a:spLocks noGrp="1"/>
          </p:cNvSpPr>
          <p:nvPr>
            <p:ph type="body" sz="quarter" idx="1"/>
          </p:nvPr>
        </p:nvSpPr>
        <p:spPr>
          <a:xfrm>
            <a:off x="1673225" y="1935163"/>
            <a:ext cx="3868738" cy="823912"/>
          </a:xfrm>
        </p:spPr>
        <p:txBody>
          <a:bodyPr>
            <a:normAutofit fontScale="25000" lnSpcReduction="20000"/>
          </a:bodyPr>
          <a:lstStyle/>
          <a:p>
            <a:pPr eaLnBrk="1" hangingPunct="1"/>
            <a:r>
              <a:rPr lang="en-US" altLang="uk-UA" sz="9600" b="0" dirty="0">
                <a:solidFill>
                  <a:srgbClr val="00B050"/>
                </a:solidFill>
                <a:latin typeface="Arial" panose="020B0604020202020204" pitchFamily="34" charset="0"/>
                <a:cs typeface="Arial" panose="020B0604020202020204" pitchFamily="34" charset="0"/>
                <a:sym typeface="Arial" panose="020B0604020202020204" pitchFamily="34" charset="0"/>
              </a:rPr>
              <a:t>Landfilling vs. reuse </a:t>
            </a:r>
          </a:p>
          <a:p>
            <a:pPr eaLnBrk="1" hangingPunct="1"/>
            <a:r>
              <a:rPr lang="en-US" altLang="uk-UA" sz="9600" b="0" dirty="0">
                <a:solidFill>
                  <a:srgbClr val="00B050"/>
                </a:solidFill>
                <a:latin typeface="Arial" panose="020B0604020202020204" pitchFamily="34" charset="0"/>
                <a:cs typeface="Arial" panose="020B0604020202020204" pitchFamily="34" charset="0"/>
                <a:sym typeface="Arial" panose="020B0604020202020204" pitchFamily="34" charset="0"/>
              </a:rPr>
              <a:t>Lack of modern technologies </a:t>
            </a:r>
          </a:p>
          <a:p>
            <a:pPr eaLnBrk="1" hangingPunct="1"/>
            <a:r>
              <a:rPr lang="en-US" altLang="uk-UA" sz="9600" b="0" dirty="0">
                <a:solidFill>
                  <a:srgbClr val="00B050"/>
                </a:solidFill>
                <a:latin typeface="Arial" panose="020B0604020202020204" pitchFamily="34" charset="0"/>
                <a:cs typeface="Arial" panose="020B0604020202020204" pitchFamily="34" charset="0"/>
                <a:sym typeface="Arial" panose="020B0604020202020204" pitchFamily="34" charset="0"/>
              </a:rPr>
              <a:t>Non-compliance with waste legislation </a:t>
            </a:r>
          </a:p>
          <a:p>
            <a:pPr eaLnBrk="1" hangingPunct="1"/>
            <a:endParaRPr lang="uk-UA" altLang="uk-UA" dirty="0" smtClean="0"/>
          </a:p>
        </p:txBody>
      </p:sp>
      <p:sp>
        <p:nvSpPr>
          <p:cNvPr id="21512" name="Rectangle 3"/>
          <p:cNvSpPr>
            <a:spLocks noChangeArrowheads="1"/>
          </p:cNvSpPr>
          <p:nvPr/>
        </p:nvSpPr>
        <p:spPr bwMode="auto">
          <a:xfrm>
            <a:off x="7350125" y="105013"/>
            <a:ext cx="36718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GB" altLang="uk-UA" sz="2400" dirty="0">
                <a:solidFill>
                  <a:srgbClr val="00B050"/>
                </a:solidFill>
              </a:rPr>
              <a:t>Adaptation of European legislation on waste</a:t>
            </a:r>
          </a:p>
          <a:p>
            <a:pPr eaLnBrk="1" hangingPunct="1">
              <a:spcBef>
                <a:spcPct val="0"/>
              </a:spcBef>
              <a:buFontTx/>
              <a:buAutoNum type="arabicPeriod"/>
            </a:pPr>
            <a:r>
              <a:rPr lang="en-GB" altLang="uk-UA" sz="2400" dirty="0">
                <a:solidFill>
                  <a:srgbClr val="00B050"/>
                </a:solidFill>
              </a:rPr>
              <a:t>. Application of modern technologies</a:t>
            </a:r>
          </a:p>
          <a:p>
            <a:pPr eaLnBrk="1" hangingPunct="1">
              <a:spcBef>
                <a:spcPct val="0"/>
              </a:spcBef>
              <a:buFontTx/>
              <a:buAutoNum type="arabicPeriod"/>
            </a:pPr>
            <a:r>
              <a:rPr lang="en-GB" altLang="uk-UA" sz="2400" dirty="0">
                <a:solidFill>
                  <a:srgbClr val="00B050"/>
                </a:solidFill>
              </a:rPr>
              <a:t>Conceptual shift to treating waste as resource </a:t>
            </a:r>
          </a:p>
          <a:p>
            <a:pPr eaLnBrk="1" hangingPunct="1">
              <a:spcBef>
                <a:spcPct val="0"/>
              </a:spcBef>
              <a:buFontTx/>
              <a:buAutoNum type="arabicPeriod"/>
            </a:pPr>
            <a:endParaRPr lang="en-GB" altLang="uk-UA" sz="1800" dirty="0">
              <a:solidFill>
                <a:srgbClr val="00B050"/>
              </a:solidFill>
            </a:endParaRPr>
          </a:p>
        </p:txBody>
      </p:sp>
      <p:pic>
        <p:nvPicPr>
          <p:cNvPr id="215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018" y="2940050"/>
            <a:ext cx="5835535" cy="36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769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1981200" y="274639"/>
            <a:ext cx="8229600" cy="993775"/>
          </a:xfrm>
        </p:spPr>
        <p:txBody>
          <a:bodyPr/>
          <a:lstStyle/>
          <a:p>
            <a:pPr eaLnBrk="1" hangingPunct="1"/>
            <a:r>
              <a:rPr lang="en-US" altLang="uk-UA" smtClean="0"/>
              <a:t> </a:t>
            </a:r>
            <a:r>
              <a:rPr lang="en-US" altLang="uk-UA" b="1" smtClean="0">
                <a:solidFill>
                  <a:srgbClr val="00B050"/>
                </a:solidFill>
              </a:rPr>
              <a:t>Ineffective environmental control </a:t>
            </a:r>
            <a:endParaRPr lang="uk-UA" altLang="uk-UA" b="1" smtClean="0">
              <a:solidFill>
                <a:srgbClr val="00B050"/>
              </a:solidFill>
            </a:endParaRPr>
          </a:p>
        </p:txBody>
      </p:sp>
      <p:sp>
        <p:nvSpPr>
          <p:cNvPr id="22531" name="Text Placeholder 5"/>
          <p:cNvSpPr>
            <a:spLocks noGrp="1"/>
          </p:cNvSpPr>
          <p:nvPr>
            <p:ph type="body" sz="half" idx="1"/>
          </p:nvPr>
        </p:nvSpPr>
        <p:spPr>
          <a:xfrm>
            <a:off x="335280" y="1268413"/>
            <a:ext cx="7052945" cy="5398393"/>
          </a:xfrm>
        </p:spPr>
        <p:txBody>
          <a:bodyPr>
            <a:noAutofit/>
          </a:bodyPr>
          <a:lstStyle/>
          <a:p>
            <a:pPr eaLnBrk="1" hangingPunct="1"/>
            <a:r>
              <a:rPr lang="en-US" altLang="uk-UA" sz="3200" dirty="0">
                <a:solidFill>
                  <a:srgbClr val="00B050"/>
                </a:solidFill>
              </a:rPr>
              <a:t>Limited capacity of controlling bodies to perform operational inspections </a:t>
            </a:r>
          </a:p>
          <a:p>
            <a:pPr eaLnBrk="1" hangingPunct="1"/>
            <a:r>
              <a:rPr lang="en-US" altLang="uk-UA" sz="3200" dirty="0">
                <a:solidFill>
                  <a:srgbClr val="00B050"/>
                </a:solidFill>
              </a:rPr>
              <a:t>Formal rather than actual inspections (documents, not the state of water, air, soil)</a:t>
            </a:r>
          </a:p>
          <a:p>
            <a:pPr eaLnBrk="1" hangingPunct="1"/>
            <a:r>
              <a:rPr lang="en-US" altLang="uk-UA" sz="3200" dirty="0">
                <a:solidFill>
                  <a:srgbClr val="00B050"/>
                </a:solidFill>
              </a:rPr>
              <a:t>Control for punishment, not for prevention</a:t>
            </a:r>
          </a:p>
          <a:p>
            <a:pPr eaLnBrk="1" hangingPunct="1"/>
            <a:r>
              <a:rPr lang="en-US" altLang="uk-UA" sz="3200" dirty="0">
                <a:solidFill>
                  <a:srgbClr val="00B050"/>
                </a:solidFill>
              </a:rPr>
              <a:t>Controlling function dispersed among many agencies </a:t>
            </a:r>
          </a:p>
          <a:p>
            <a:pPr eaLnBrk="1" hangingPunct="1"/>
            <a:r>
              <a:rPr lang="en-US" altLang="uk-UA" sz="3200" dirty="0">
                <a:solidFill>
                  <a:srgbClr val="00B050"/>
                </a:solidFill>
              </a:rPr>
              <a:t>No supervision and no responsibility for ineffective control </a:t>
            </a:r>
            <a:endParaRPr lang="uk-UA" altLang="uk-UA" sz="3200" dirty="0">
              <a:solidFill>
                <a:srgbClr val="00B050"/>
              </a:solidFill>
            </a:endParaRPr>
          </a:p>
        </p:txBody>
      </p:sp>
      <p:pic>
        <p:nvPicPr>
          <p:cNvPr id="22532"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97338" y="931026"/>
            <a:ext cx="4059382" cy="4537075"/>
          </a:xfrm>
        </p:spPr>
      </p:pic>
    </p:spTree>
    <p:extLst>
      <p:ext uri="{BB962C8B-B14F-4D97-AF65-F5344CB8AC3E}">
        <p14:creationId xmlns:p14="http://schemas.microsoft.com/office/powerpoint/2010/main" val="40587035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a:t> </a:t>
            </a:r>
            <a:r>
              <a:rPr lang="en-US" b="1" dirty="0" smtClean="0">
                <a:solidFill>
                  <a:srgbClr val="00B050"/>
                </a:solidFill>
              </a:rPr>
              <a:t>Lack </a:t>
            </a:r>
            <a:r>
              <a:rPr lang="en-US" b="1" dirty="0">
                <a:solidFill>
                  <a:srgbClr val="00B050"/>
                </a:solidFill>
              </a:rPr>
              <a:t>of adequate legal responsibility for environmental crimes </a:t>
            </a:r>
            <a:r>
              <a:rPr lang="en-US" dirty="0"/>
              <a:t/>
            </a:r>
            <a:br>
              <a:rPr lang="en-US" dirty="0"/>
            </a:br>
            <a:endParaRPr lang="uk-UA" dirty="0"/>
          </a:p>
        </p:txBody>
      </p:sp>
      <p:sp>
        <p:nvSpPr>
          <p:cNvPr id="3" name="Text Placeholder 2"/>
          <p:cNvSpPr>
            <a:spLocks noGrp="1"/>
          </p:cNvSpPr>
          <p:nvPr>
            <p:ph type="body" sz="half" idx="1"/>
          </p:nvPr>
        </p:nvSpPr>
        <p:spPr>
          <a:xfrm>
            <a:off x="399011" y="1579419"/>
            <a:ext cx="5854153" cy="4904508"/>
          </a:xfrm>
        </p:spPr>
        <p:txBody>
          <a:bodyPr>
            <a:noAutofit/>
          </a:bodyPr>
          <a:lstStyle/>
          <a:p>
            <a:pPr eaLnBrk="1" hangingPunct="1">
              <a:defRPr/>
            </a:pPr>
            <a:r>
              <a:rPr lang="en-US" dirty="0" smtClean="0">
                <a:solidFill>
                  <a:srgbClr val="00B050"/>
                </a:solidFill>
              </a:rPr>
              <a:t>Environmental crimes are not covered by the criminal legislation </a:t>
            </a:r>
          </a:p>
          <a:p>
            <a:pPr eaLnBrk="1" hangingPunct="1">
              <a:defRPr/>
            </a:pPr>
            <a:r>
              <a:rPr lang="en-US" dirty="0" smtClean="0">
                <a:solidFill>
                  <a:srgbClr val="00B050"/>
                </a:solidFill>
              </a:rPr>
              <a:t>Punishment for environmental violations is ridiculously small and rarely actually executed </a:t>
            </a:r>
          </a:p>
          <a:p>
            <a:pPr eaLnBrk="1" hangingPunct="1">
              <a:defRPr/>
            </a:pPr>
            <a:r>
              <a:rPr lang="en-US" dirty="0" smtClean="0">
                <a:solidFill>
                  <a:srgbClr val="00B050"/>
                </a:solidFill>
              </a:rPr>
              <a:t>Ineffective injunction mechanism </a:t>
            </a:r>
          </a:p>
          <a:p>
            <a:pPr eaLnBrk="1" hangingPunct="1">
              <a:defRPr/>
            </a:pPr>
            <a:r>
              <a:rPr lang="en-US" dirty="0" smtClean="0">
                <a:solidFill>
                  <a:srgbClr val="00B050"/>
                </a:solidFill>
              </a:rPr>
              <a:t>Outdated system of calculating damage to the environment </a:t>
            </a:r>
          </a:p>
          <a:p>
            <a:pPr eaLnBrk="1" hangingPunct="1">
              <a:defRPr/>
            </a:pPr>
            <a:r>
              <a:rPr lang="en-US" dirty="0" smtClean="0">
                <a:solidFill>
                  <a:srgbClr val="00B050"/>
                </a:solidFill>
              </a:rPr>
              <a:t>Ineffective system of compensation for environmental damage </a:t>
            </a:r>
            <a:endParaRPr lang="uk-UA" dirty="0">
              <a:solidFill>
                <a:srgbClr val="00B050"/>
              </a:solidFill>
            </a:endParaRPr>
          </a:p>
        </p:txBody>
      </p:sp>
      <p:pic>
        <p:nvPicPr>
          <p:cNvPr id="2355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83276" y="1398904"/>
            <a:ext cx="4805160" cy="4060191"/>
          </a:xfrm>
        </p:spPr>
      </p:pic>
    </p:spTree>
    <p:extLst>
      <p:ext uri="{BB962C8B-B14F-4D97-AF65-F5344CB8AC3E}">
        <p14:creationId xmlns:p14="http://schemas.microsoft.com/office/powerpoint/2010/main" val="144809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6976"/>
            <a:ext cx="8229600" cy="220663"/>
          </a:xfrm>
        </p:spPr>
        <p:txBody>
          <a:bodyPr>
            <a:normAutofit fontScale="90000"/>
          </a:bodyPr>
          <a:lstStyle/>
          <a:p>
            <a:pPr eaLnBrk="1" hangingPunct="1">
              <a:defRPr/>
            </a:pPr>
            <a:r>
              <a:rPr lang="en-US" dirty="0" smtClean="0"/>
              <a:t>  </a:t>
            </a:r>
            <a:r>
              <a:rPr lang="en-US" sz="4000" b="1" dirty="0">
                <a:solidFill>
                  <a:srgbClr val="00B050"/>
                </a:solidFill>
              </a:rPr>
              <a:t>Low environmental awareness and culture </a:t>
            </a:r>
            <a:r>
              <a:rPr lang="en-US" b="1" dirty="0">
                <a:solidFill>
                  <a:schemeClr val="tx1"/>
                </a:solidFill>
              </a:rPr>
              <a:t/>
            </a:r>
            <a:br>
              <a:rPr lang="en-US" b="1" dirty="0">
                <a:solidFill>
                  <a:schemeClr val="tx1"/>
                </a:solidFill>
              </a:rPr>
            </a:br>
            <a:endParaRPr lang="uk-UA" b="1" dirty="0">
              <a:solidFill>
                <a:schemeClr val="tx1"/>
              </a:solidFill>
            </a:endParaRPr>
          </a:p>
        </p:txBody>
      </p:sp>
      <p:sp>
        <p:nvSpPr>
          <p:cNvPr id="24579" name="Text Placeholder 2"/>
          <p:cNvSpPr>
            <a:spLocks noGrp="1"/>
          </p:cNvSpPr>
          <p:nvPr>
            <p:ph type="body" sz="half" idx="1"/>
          </p:nvPr>
        </p:nvSpPr>
        <p:spPr/>
        <p:txBody>
          <a:bodyPr>
            <a:normAutofit/>
          </a:bodyPr>
          <a:lstStyle/>
          <a:p>
            <a:pPr eaLnBrk="1" hangingPunct="1"/>
            <a:r>
              <a:rPr lang="en-US" altLang="uk-UA" dirty="0">
                <a:solidFill>
                  <a:srgbClr val="00B050"/>
                </a:solidFill>
              </a:rPr>
              <a:t>67% of Ukrainian do not know what </a:t>
            </a:r>
            <a:r>
              <a:rPr lang="uk-UA" altLang="uk-UA" dirty="0">
                <a:solidFill>
                  <a:srgbClr val="00B050"/>
                </a:solidFill>
              </a:rPr>
              <a:t>«</a:t>
            </a:r>
            <a:r>
              <a:rPr lang="en-US" altLang="uk-UA" dirty="0">
                <a:solidFill>
                  <a:srgbClr val="00B050"/>
                </a:solidFill>
              </a:rPr>
              <a:t>environmental rights</a:t>
            </a:r>
            <a:r>
              <a:rPr lang="uk-UA" altLang="uk-UA" dirty="0">
                <a:solidFill>
                  <a:srgbClr val="00B050"/>
                </a:solidFill>
              </a:rPr>
              <a:t>» </a:t>
            </a:r>
            <a:r>
              <a:rPr lang="en-US" altLang="uk-UA" dirty="0">
                <a:solidFill>
                  <a:srgbClr val="00B050"/>
                </a:solidFill>
              </a:rPr>
              <a:t>mean</a:t>
            </a:r>
          </a:p>
          <a:p>
            <a:pPr eaLnBrk="1" hangingPunct="1"/>
            <a:r>
              <a:rPr lang="en-US" altLang="uk-UA" dirty="0">
                <a:solidFill>
                  <a:srgbClr val="00B050"/>
                </a:solidFill>
              </a:rPr>
              <a:t> 54% of respondents are not active in protection of their environmental rights and will not participate in environmental movements </a:t>
            </a:r>
            <a:endParaRPr lang="uk-UA" altLang="uk-UA" dirty="0">
              <a:solidFill>
                <a:srgbClr val="00B050"/>
              </a:solidFill>
            </a:endParaRPr>
          </a:p>
        </p:txBody>
      </p:sp>
      <p:pic>
        <p:nvPicPr>
          <p:cNvPr id="2458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00058" y="1417639"/>
            <a:ext cx="5054138" cy="4708525"/>
          </a:xfrm>
        </p:spPr>
      </p:pic>
    </p:spTree>
    <p:extLst>
      <p:ext uri="{BB962C8B-B14F-4D97-AF65-F5344CB8AC3E}">
        <p14:creationId xmlns:p14="http://schemas.microsoft.com/office/powerpoint/2010/main" val="275474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endParaRPr lang="uk-UA" altLang="uk-UA" smtClean="0"/>
          </a:p>
        </p:txBody>
      </p:sp>
      <p:pic>
        <p:nvPicPr>
          <p:cNvPr id="25603" name="Місце для вмісту 3" descr="Місце для вмісту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10352116" cy="64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4" name="Прямокутник 4"/>
          <p:cNvSpPr txBox="1"/>
          <p:nvPr/>
        </p:nvSpPr>
        <p:spPr>
          <a:xfrm>
            <a:off x="2047876" y="1314451"/>
            <a:ext cx="4875213" cy="1108075"/>
          </a:xfrm>
          <a:prstGeom prst="rect">
            <a:avLst/>
          </a:prstGeom>
          <a:ln w="12700">
            <a:miter lim="400000"/>
          </a:ln>
          <a:extLst>
            <a:ext uri="{C572A759-6A51-4108-AA02-DFA0A04FC94B}"/>
          </a:extLst>
        </p:spPr>
        <p:txBody>
          <a:bodyPr lIns="34289" rIns="34289">
            <a:spAutoFit/>
          </a:bodyPr>
          <a:lstStyle>
            <a:lvl1pPr algn="ctr">
              <a:defRPr sz="4400">
                <a:solidFill>
                  <a:srgbClr val="FF2600"/>
                </a:solidFill>
                <a:effectLst>
                  <a:outerShdw blurRad="38100" dist="38100" dir="2700000" rotWithShape="0">
                    <a:srgbClr val="000000">
                      <a:alpha val="43137"/>
                    </a:srgbClr>
                  </a:outerShdw>
                </a:effectLst>
                <a:latin typeface="Arial"/>
                <a:ea typeface="Arial"/>
                <a:cs typeface="Arial"/>
                <a:sym typeface="Arial"/>
              </a:defRPr>
            </a:lvl1pPr>
          </a:lstStyle>
          <a:p>
            <a:pPr eaLnBrk="1" hangingPunct="1">
              <a:defRPr/>
            </a:pPr>
            <a:r>
              <a:rPr lang="en-US" sz="3300" b="1" dirty="0">
                <a:solidFill>
                  <a:srgbClr val="00B050"/>
                </a:solidFill>
              </a:rPr>
              <a:t>Polluted air in residential areas</a:t>
            </a:r>
            <a:endParaRPr sz="3300" b="1" dirty="0">
              <a:solidFill>
                <a:srgbClr val="00B050"/>
              </a:solidFill>
            </a:endParaRPr>
          </a:p>
        </p:txBody>
      </p:sp>
      <p:sp>
        <p:nvSpPr>
          <p:cNvPr id="25605" name="Rectangle 4"/>
          <p:cNvSpPr>
            <a:spLocks noChangeArrowheads="1"/>
          </p:cNvSpPr>
          <p:nvPr/>
        </p:nvSpPr>
        <p:spPr bwMode="auto">
          <a:xfrm>
            <a:off x="2047876" y="2690814"/>
            <a:ext cx="4264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400" b="1" dirty="0">
                <a:solidFill>
                  <a:srgbClr val="FFFF00"/>
                </a:solidFill>
                <a:cs typeface="Arial" panose="020B0604020202020204" pitchFamily="34" charset="0"/>
                <a:sym typeface="Arial" panose="020B0604020202020204" pitchFamily="34" charset="0"/>
              </a:rPr>
              <a:t>Decreased green areas </a:t>
            </a:r>
          </a:p>
          <a:p>
            <a:pPr eaLnBrk="1" hangingPunct="1">
              <a:spcBef>
                <a:spcPct val="0"/>
              </a:spcBef>
              <a:buFontTx/>
              <a:buNone/>
            </a:pPr>
            <a:r>
              <a:rPr lang="en-US" altLang="uk-UA" sz="2400" b="1" dirty="0">
                <a:solidFill>
                  <a:srgbClr val="FFFF00"/>
                </a:solidFill>
                <a:cs typeface="Arial" panose="020B0604020202020204" pitchFamily="34" charset="0"/>
                <a:sym typeface="Arial" panose="020B0604020202020204" pitchFamily="34" charset="0"/>
              </a:rPr>
              <a:t>Ineffective transport </a:t>
            </a:r>
            <a:r>
              <a:rPr lang="en-US" altLang="uk-UA" sz="2400" b="1" dirty="0" smtClean="0">
                <a:solidFill>
                  <a:srgbClr val="FFFF00"/>
                </a:solidFill>
                <a:cs typeface="Arial" panose="020B0604020202020204" pitchFamily="34" charset="0"/>
                <a:sym typeface="Arial" panose="020B0604020202020204" pitchFamily="34" charset="0"/>
              </a:rPr>
              <a:t>system</a:t>
            </a:r>
          </a:p>
          <a:p>
            <a:pPr eaLnBrk="1" hangingPunct="1">
              <a:spcBef>
                <a:spcPct val="0"/>
              </a:spcBef>
              <a:buFontTx/>
              <a:buNone/>
            </a:pPr>
            <a:r>
              <a:rPr lang="en-US" altLang="uk-UA" sz="2400" b="1" dirty="0" smtClean="0">
                <a:solidFill>
                  <a:srgbClr val="FFFF00"/>
                </a:solidFill>
                <a:cs typeface="Arial" panose="020B0604020202020204" pitchFamily="34" charset="0"/>
                <a:sym typeface="Arial" panose="020B0604020202020204" pitchFamily="34" charset="0"/>
              </a:rPr>
              <a:t>Energy inefficient industry </a:t>
            </a:r>
            <a:endParaRPr lang="en-US" altLang="uk-UA" sz="2400" b="1" dirty="0">
              <a:solidFill>
                <a:srgbClr val="FFFF00"/>
              </a:solidFill>
              <a:cs typeface="Arial" panose="020B0604020202020204" pitchFamily="34" charset="0"/>
              <a:sym typeface="Arial" panose="020B0604020202020204" pitchFamily="34" charset="0"/>
            </a:endParaRPr>
          </a:p>
          <a:p>
            <a:pPr eaLnBrk="1" hangingPunct="1">
              <a:spcBef>
                <a:spcPct val="0"/>
              </a:spcBef>
              <a:buFontTx/>
              <a:buNone/>
            </a:pPr>
            <a:r>
              <a:rPr lang="en-US" altLang="uk-UA" sz="2400" b="1" dirty="0">
                <a:solidFill>
                  <a:srgbClr val="FFFF00"/>
                </a:solidFill>
                <a:cs typeface="Arial" panose="020B0604020202020204" pitchFamily="34" charset="0"/>
                <a:sym typeface="Arial" panose="020B0604020202020204" pitchFamily="34" charset="0"/>
              </a:rPr>
              <a:t>Incompliance of business </a:t>
            </a:r>
            <a:r>
              <a:rPr lang="en-US" altLang="uk-UA" sz="2400" b="1" dirty="0" err="1">
                <a:solidFill>
                  <a:srgbClr val="FFFF00"/>
                </a:solidFill>
                <a:cs typeface="Arial" panose="020B0604020202020204" pitchFamily="34" charset="0"/>
                <a:sym typeface="Arial" panose="020B0604020202020204" pitchFamily="34" charset="0"/>
              </a:rPr>
              <a:t>entitites</a:t>
            </a:r>
            <a:endParaRPr lang="en-US" altLang="uk-UA" sz="2400" b="1" dirty="0">
              <a:solidFill>
                <a:srgbClr val="FFFF00"/>
              </a:solidFill>
              <a:cs typeface="Arial" panose="020B0604020202020204" pitchFamily="34" charset="0"/>
              <a:sym typeface="Arial" panose="020B0604020202020204" pitchFamily="34" charset="0"/>
            </a:endParaRPr>
          </a:p>
          <a:p>
            <a:pPr eaLnBrk="1" hangingPunct="1">
              <a:spcBef>
                <a:spcPct val="0"/>
              </a:spcBef>
              <a:buFontTx/>
              <a:buNone/>
            </a:pPr>
            <a:r>
              <a:rPr lang="en-US" altLang="uk-UA" sz="2400" b="1" dirty="0">
                <a:solidFill>
                  <a:srgbClr val="FFFF00"/>
                </a:solidFill>
                <a:cs typeface="Arial" panose="020B0604020202020204" pitchFamily="34" charset="0"/>
                <a:sym typeface="Arial" panose="020B0604020202020204" pitchFamily="34" charset="0"/>
              </a:rPr>
              <a:t>with legislation on ambient air (heavy </a:t>
            </a:r>
          </a:p>
          <a:p>
            <a:pPr eaLnBrk="1" hangingPunct="1">
              <a:spcBef>
                <a:spcPct val="0"/>
              </a:spcBef>
              <a:buFontTx/>
              <a:buNone/>
            </a:pPr>
            <a:r>
              <a:rPr lang="en-US" altLang="uk-UA" sz="2400" b="1" dirty="0">
                <a:solidFill>
                  <a:srgbClr val="FFFF00"/>
                </a:solidFill>
                <a:cs typeface="Arial" panose="020B0604020202020204" pitchFamily="34" charset="0"/>
                <a:sym typeface="Arial" panose="020B0604020202020204" pitchFamily="34" charset="0"/>
              </a:rPr>
              <a:t>industry, agriculture) </a:t>
            </a:r>
            <a:endParaRPr lang="uk-UA" altLang="uk-UA" sz="2400" b="1" dirty="0">
              <a:solidFill>
                <a:srgbClr val="FFFF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0191015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uk-UA" sz="3200" b="1">
                <a:solidFill>
                  <a:srgbClr val="00B050"/>
                </a:solidFill>
              </a:rPr>
              <a:t>Air, water and soil pollution with pesticides </a:t>
            </a:r>
            <a:endParaRPr lang="uk-UA" altLang="uk-UA" sz="3200" b="1">
              <a:solidFill>
                <a:srgbClr val="00B050"/>
              </a:solidFill>
            </a:endParaRPr>
          </a:p>
        </p:txBody>
      </p:sp>
      <p:sp>
        <p:nvSpPr>
          <p:cNvPr id="26627" name="Text Placeholder 5"/>
          <p:cNvSpPr>
            <a:spLocks noGrp="1"/>
          </p:cNvSpPr>
          <p:nvPr>
            <p:ph type="body" sz="half" idx="1"/>
          </p:nvPr>
        </p:nvSpPr>
        <p:spPr/>
        <p:txBody>
          <a:bodyPr>
            <a:normAutofit/>
          </a:bodyPr>
          <a:lstStyle/>
          <a:p>
            <a:pPr eaLnBrk="1" hangingPunct="1"/>
            <a:r>
              <a:rPr lang="en-US" altLang="uk-UA" dirty="0">
                <a:solidFill>
                  <a:srgbClr val="00B050"/>
                </a:solidFill>
              </a:rPr>
              <a:t>use of toxic pesticides that are banned in Europe (</a:t>
            </a:r>
            <a:r>
              <a:rPr lang="en-US" altLang="uk-UA" dirty="0" err="1">
                <a:solidFill>
                  <a:srgbClr val="00B050"/>
                </a:solidFill>
              </a:rPr>
              <a:t>Acetochlor</a:t>
            </a:r>
            <a:r>
              <a:rPr lang="en-US" altLang="uk-UA" dirty="0">
                <a:solidFill>
                  <a:srgbClr val="00B050"/>
                </a:solidFill>
              </a:rPr>
              <a:t>) </a:t>
            </a:r>
          </a:p>
          <a:p>
            <a:pPr eaLnBrk="1" hangingPunct="1"/>
            <a:r>
              <a:rPr lang="en-US" altLang="uk-UA" dirty="0">
                <a:solidFill>
                  <a:srgbClr val="00B050"/>
                </a:solidFill>
              </a:rPr>
              <a:t>no control over quantities of pesticide spraying and types of pesticide used</a:t>
            </a:r>
          </a:p>
          <a:p>
            <a:pPr eaLnBrk="1" hangingPunct="1"/>
            <a:r>
              <a:rPr lang="en-US" altLang="uk-UA" dirty="0">
                <a:solidFill>
                  <a:srgbClr val="00B050"/>
                </a:solidFill>
              </a:rPr>
              <a:t>devastating harm to human health, contamination of soil and water, destruction of whole ecosystems </a:t>
            </a:r>
            <a:endParaRPr lang="uk-UA" altLang="uk-UA" dirty="0">
              <a:solidFill>
                <a:srgbClr val="00B050"/>
              </a:solidFill>
            </a:endParaRPr>
          </a:p>
        </p:txBody>
      </p:sp>
      <p:pic>
        <p:nvPicPr>
          <p:cNvPr id="26628"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11901" y="1417638"/>
            <a:ext cx="5109786" cy="2520950"/>
          </a:xfrm>
        </p:spPr>
      </p:pic>
      <p:pic>
        <p:nvPicPr>
          <p:cNvPr id="26629" name="Content Placeholder 9"/>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11901" y="4121151"/>
            <a:ext cx="4960157" cy="2736849"/>
          </a:xfrm>
        </p:spPr>
      </p:pic>
    </p:spTree>
    <p:extLst>
      <p:ext uri="{BB962C8B-B14F-4D97-AF65-F5344CB8AC3E}">
        <p14:creationId xmlns:p14="http://schemas.microsoft.com/office/powerpoint/2010/main" val="300343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981200" y="908051"/>
            <a:ext cx="8229600" cy="144463"/>
          </a:xfrm>
        </p:spPr>
        <p:txBody>
          <a:bodyPr>
            <a:normAutofit fontScale="90000"/>
          </a:bodyPr>
          <a:lstStyle/>
          <a:p>
            <a:pPr eaLnBrk="1" hangingPunct="1"/>
            <a:r>
              <a:rPr lang="en-US" altLang="uk-UA" b="1" dirty="0" smtClean="0">
                <a:solidFill>
                  <a:srgbClr val="00B050"/>
                </a:solidFill>
              </a:rPr>
              <a:t/>
            </a:r>
            <a:br>
              <a:rPr lang="en-US" altLang="uk-UA" b="1" dirty="0" smtClean="0">
                <a:solidFill>
                  <a:srgbClr val="00B050"/>
                </a:solidFill>
              </a:rPr>
            </a:br>
            <a:r>
              <a:rPr lang="en-US" altLang="uk-UA" b="1" dirty="0" smtClean="0">
                <a:solidFill>
                  <a:srgbClr val="00B050"/>
                </a:solidFill>
              </a:rPr>
              <a:t>The Environment in Ukraine </a:t>
            </a:r>
            <a:br>
              <a:rPr lang="en-US" altLang="uk-UA" b="1" dirty="0" smtClean="0">
                <a:solidFill>
                  <a:srgbClr val="00B050"/>
                </a:solidFill>
              </a:rPr>
            </a:br>
            <a:r>
              <a:rPr lang="en-US" altLang="uk-UA" b="1" dirty="0" smtClean="0">
                <a:solidFill>
                  <a:srgbClr val="00B050"/>
                </a:solidFill>
              </a:rPr>
              <a:t>Challenged and opportunities </a:t>
            </a:r>
            <a:endParaRPr lang="uk-UA" altLang="uk-UA" b="1" dirty="0" smtClean="0">
              <a:solidFill>
                <a:srgbClr val="00B050"/>
              </a:solidFill>
            </a:endParaRPr>
          </a:p>
        </p:txBody>
      </p:sp>
      <p:sp>
        <p:nvSpPr>
          <p:cNvPr id="7171" name="Text Placeholder 5"/>
          <p:cNvSpPr>
            <a:spLocks noGrp="1"/>
          </p:cNvSpPr>
          <p:nvPr>
            <p:ph type="body" sz="half" idx="1"/>
          </p:nvPr>
        </p:nvSpPr>
        <p:spPr>
          <a:xfrm>
            <a:off x="1831975" y="2057401"/>
            <a:ext cx="4038600" cy="3394075"/>
          </a:xfrm>
        </p:spPr>
        <p:txBody>
          <a:bodyPr/>
          <a:lstStyle/>
          <a:p>
            <a:pPr marL="0" indent="0">
              <a:buNone/>
            </a:pPr>
            <a:endParaRPr lang="uk-UA" altLang="uk-UA" dirty="0" smtClean="0"/>
          </a:p>
        </p:txBody>
      </p:sp>
      <p:pic>
        <p:nvPicPr>
          <p:cNvPr id="7172"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363" y="2146301"/>
            <a:ext cx="5357812" cy="4040187"/>
          </a:xfrm>
        </p:spPr>
      </p:pic>
      <p:pic>
        <p:nvPicPr>
          <p:cNvPr id="717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57401"/>
            <a:ext cx="527685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81221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endParaRPr lang="uk-UA" altLang="uk-UA" smtClean="0"/>
          </a:p>
        </p:txBody>
      </p:sp>
      <p:sp>
        <p:nvSpPr>
          <p:cNvPr id="27651" name="Текст"/>
          <p:cNvSpPr txBox="1">
            <a:spLocks noChangeArrowheads="1"/>
          </p:cNvSpPr>
          <p:nvPr/>
        </p:nvSpPr>
        <p:spPr bwMode="auto">
          <a:xfrm>
            <a:off x="1665288" y="1438275"/>
            <a:ext cx="6931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defTabSz="342900">
              <a:spcBef>
                <a:spcPct val="20000"/>
              </a:spcBef>
              <a:buChar char="•"/>
              <a:defRPr sz="3200">
                <a:solidFill>
                  <a:schemeClr val="tx1"/>
                </a:solidFill>
                <a:latin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9pPr>
          </a:lstStyle>
          <a:p>
            <a:pPr hangingPunct="1">
              <a:lnSpc>
                <a:spcPts val="2100"/>
              </a:lnSpc>
              <a:spcBef>
                <a:spcPct val="0"/>
              </a:spcBef>
              <a:buNone/>
            </a:pPr>
            <a:endParaRPr lang="uk-UA" altLang="uk-UA" sz="900">
              <a:latin typeface="Times" panose="02020603050405020304" pitchFamily="18" charset="0"/>
              <a:cs typeface="Times" panose="02020603050405020304" pitchFamily="18" charset="0"/>
              <a:sym typeface="Times" panose="02020603050405020304" pitchFamily="18" charset="0"/>
            </a:endParaRPr>
          </a:p>
          <a:p>
            <a:pPr hangingPunct="1">
              <a:lnSpc>
                <a:spcPts val="2100"/>
              </a:lnSpc>
              <a:spcBef>
                <a:spcPct val="0"/>
              </a:spcBef>
              <a:buNone/>
            </a:pPr>
            <a:endParaRPr lang="uk-UA" altLang="uk-UA" sz="900">
              <a:latin typeface="Times" panose="02020603050405020304" pitchFamily="18" charset="0"/>
              <a:cs typeface="Times" panose="02020603050405020304" pitchFamily="18" charset="0"/>
              <a:sym typeface="Times" panose="02020603050405020304" pitchFamily="18" charset="0"/>
            </a:endParaRPr>
          </a:p>
        </p:txBody>
      </p:sp>
      <p:pic>
        <p:nvPicPr>
          <p:cNvPr id="27652" name="stok-tepla.jpg" descr="stok-tep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9914"/>
            <a:ext cx="983297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653" name="Забруднення води"/>
          <p:cNvSpPr txBox="1">
            <a:spLocks noChangeArrowheads="1"/>
          </p:cNvSpPr>
          <p:nvPr/>
        </p:nvSpPr>
        <p:spPr bwMode="auto">
          <a:xfrm>
            <a:off x="1876426" y="965201"/>
            <a:ext cx="4759325" cy="600075"/>
          </a:xfrm>
          <a:prstGeom prst="rect">
            <a:avLst/>
          </a:prstGeom>
          <a:noFill/>
          <a:ln w="12700">
            <a:solidFill>
              <a:srgbClr val="828282"/>
            </a:solidFill>
            <a:miter lim="800000"/>
            <a:headEnd/>
            <a:tailEnd/>
          </a:ln>
          <a:extLst>
            <a:ext uri="{909E8E84-426E-40DD-AFC4-6F175D3DCCD1}">
              <a14:hiddenFill xmlns:a14="http://schemas.microsoft.com/office/drawing/2010/main">
                <a:solidFill>
                  <a:srgbClr val="FFFFFF"/>
                </a:solidFill>
              </a14:hiddenFill>
            </a:ext>
          </a:extLst>
        </p:spPr>
        <p:txBody>
          <a:bodyPr lIns="34289" rIns="342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3300" b="1">
                <a:solidFill>
                  <a:srgbClr val="0070C0"/>
                </a:solidFill>
                <a:cs typeface="Arial" panose="020B0604020202020204" pitchFamily="34" charset="0"/>
                <a:sym typeface="Arial" panose="020B0604020202020204" pitchFamily="34" charset="0"/>
              </a:rPr>
              <a:t>Water pollution </a:t>
            </a:r>
            <a:endParaRPr lang="uk-UA" altLang="uk-UA" sz="3300" b="1">
              <a:solidFill>
                <a:srgbClr val="0070C0"/>
              </a:solidFill>
              <a:cs typeface="Arial" panose="020B0604020202020204" pitchFamily="34" charset="0"/>
              <a:sym typeface="Arial" panose="020B0604020202020204" pitchFamily="34" charset="0"/>
            </a:endParaRPr>
          </a:p>
        </p:txBody>
      </p:sp>
      <p:sp>
        <p:nvSpPr>
          <p:cNvPr id="2" name="Rectangle 1"/>
          <p:cNvSpPr/>
          <p:nvPr/>
        </p:nvSpPr>
        <p:spPr>
          <a:xfrm>
            <a:off x="1876426" y="1712914"/>
            <a:ext cx="4075113" cy="4213225"/>
          </a:xfrm>
          <a:prstGeom prst="rect">
            <a:avLst/>
          </a:prstGeom>
        </p:spPr>
        <p:txBody>
          <a:bodyPr>
            <a:spAutoFit/>
          </a:bodyPr>
          <a:lstStyle/>
          <a:p>
            <a:pPr defTabSz="850391" hangingPunct="1">
              <a:defRPr sz="3348">
                <a:latin typeface="Arial"/>
                <a:ea typeface="Arial"/>
                <a:cs typeface="Arial"/>
                <a:sym typeface="Arial"/>
              </a:defRPr>
            </a:pPr>
            <a:r>
              <a:rPr lang="en-US" sz="3348" dirty="0">
                <a:solidFill>
                  <a:srgbClr val="0070C0"/>
                </a:solidFill>
                <a:latin typeface="Arial"/>
                <a:ea typeface="Arial"/>
                <a:cs typeface="Arial"/>
                <a:sym typeface="Arial"/>
              </a:rPr>
              <a:t> </a:t>
            </a:r>
            <a:r>
              <a:rPr lang="en-US" sz="3348" b="1" dirty="0">
                <a:solidFill>
                  <a:srgbClr val="0070C0"/>
                </a:solidFill>
                <a:latin typeface="Arial"/>
                <a:ea typeface="Arial"/>
                <a:cs typeface="Arial"/>
                <a:sym typeface="Arial"/>
              </a:rPr>
              <a:t>Causes:</a:t>
            </a:r>
          </a:p>
          <a:p>
            <a:pPr defTabSz="850391" hangingPunct="1">
              <a:defRPr sz="3348">
                <a:latin typeface="Arial"/>
                <a:ea typeface="Arial"/>
                <a:cs typeface="Arial"/>
                <a:sym typeface="Arial"/>
              </a:defRPr>
            </a:pPr>
            <a:r>
              <a:rPr lang="en-US" sz="3348" b="1" dirty="0">
                <a:solidFill>
                  <a:srgbClr val="0070C0"/>
                </a:solidFill>
                <a:latin typeface="Arial"/>
                <a:ea typeface="Arial"/>
                <a:cs typeface="Arial"/>
                <a:sym typeface="Arial"/>
              </a:rPr>
              <a:t>-</a:t>
            </a:r>
            <a:r>
              <a:rPr lang="en-US" sz="3348" dirty="0">
                <a:solidFill>
                  <a:srgbClr val="0070C0"/>
                </a:solidFill>
                <a:latin typeface="Arial"/>
                <a:ea typeface="Arial"/>
                <a:cs typeface="Arial"/>
                <a:sym typeface="Arial"/>
              </a:rPr>
              <a:t>Lack of water quality monitoring </a:t>
            </a:r>
            <a:r>
              <a:rPr lang="en-US" sz="3348" b="1" dirty="0">
                <a:solidFill>
                  <a:srgbClr val="0070C0"/>
                </a:solidFill>
                <a:latin typeface="Arial"/>
                <a:ea typeface="Arial"/>
                <a:cs typeface="Arial"/>
                <a:sym typeface="Arial"/>
              </a:rPr>
              <a:t> </a:t>
            </a:r>
          </a:p>
          <a:p>
            <a:pPr defTabSz="850391" hangingPunct="1">
              <a:defRPr sz="3348">
                <a:latin typeface="Arial"/>
                <a:ea typeface="Arial"/>
                <a:cs typeface="Arial"/>
                <a:sym typeface="Arial"/>
              </a:defRPr>
            </a:pPr>
            <a:r>
              <a:rPr lang="en-US" sz="3348" dirty="0">
                <a:solidFill>
                  <a:srgbClr val="0070C0"/>
                </a:solidFill>
                <a:latin typeface="Arial"/>
                <a:ea typeface="Arial"/>
                <a:cs typeface="Arial"/>
                <a:sym typeface="Arial"/>
              </a:rPr>
              <a:t>-Ineffective waste water </a:t>
            </a:r>
          </a:p>
          <a:p>
            <a:pPr defTabSz="850391" hangingPunct="1">
              <a:defRPr sz="3348">
                <a:latin typeface="Arial"/>
                <a:ea typeface="Arial"/>
                <a:cs typeface="Arial"/>
                <a:sym typeface="Arial"/>
              </a:defRPr>
            </a:pPr>
            <a:r>
              <a:rPr lang="en-US" sz="3348" dirty="0">
                <a:solidFill>
                  <a:srgbClr val="0070C0"/>
                </a:solidFill>
                <a:latin typeface="Arial"/>
                <a:ea typeface="Arial"/>
                <a:cs typeface="Arial"/>
                <a:sym typeface="Arial"/>
              </a:rPr>
              <a:t>treatment </a:t>
            </a:r>
          </a:p>
          <a:p>
            <a:pPr defTabSz="850391" hangingPunct="1">
              <a:defRPr sz="3348">
                <a:latin typeface="Arial"/>
                <a:ea typeface="Arial"/>
                <a:cs typeface="Arial"/>
                <a:sym typeface="Arial"/>
              </a:defRPr>
            </a:pPr>
            <a:r>
              <a:rPr lang="en-US" sz="3348" dirty="0">
                <a:solidFill>
                  <a:srgbClr val="0070C0"/>
                </a:solidFill>
                <a:latin typeface="Arial"/>
                <a:ea typeface="Arial"/>
                <a:cs typeface="Arial"/>
                <a:sym typeface="Arial"/>
              </a:rPr>
              <a:t>-Lack of control and </a:t>
            </a:r>
          </a:p>
          <a:p>
            <a:pPr defTabSz="850391" hangingPunct="1">
              <a:defRPr sz="3348">
                <a:latin typeface="Arial"/>
                <a:ea typeface="Arial"/>
                <a:cs typeface="Arial"/>
                <a:sym typeface="Arial"/>
              </a:defRPr>
            </a:pPr>
            <a:r>
              <a:rPr lang="en-US" sz="3348" dirty="0">
                <a:solidFill>
                  <a:srgbClr val="0070C0"/>
                </a:solidFill>
                <a:latin typeface="Arial"/>
                <a:ea typeface="Arial"/>
                <a:cs typeface="Arial"/>
                <a:sym typeface="Arial"/>
              </a:rPr>
              <a:t>accountability</a:t>
            </a:r>
            <a:endParaRPr lang="uk-UA" sz="3348"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8375423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eaLnBrk="1" hangingPunct="1"/>
            <a:r>
              <a:rPr lang="en-US" altLang="uk-UA" dirty="0" smtClean="0"/>
              <a:t> </a:t>
            </a:r>
            <a:r>
              <a:rPr lang="en-US" altLang="uk-UA" b="1" dirty="0" smtClean="0">
                <a:solidFill>
                  <a:srgbClr val="00B050"/>
                </a:solidFill>
              </a:rPr>
              <a:t>Environmental pollution by animal raising farms </a:t>
            </a:r>
            <a:endParaRPr lang="uk-UA" altLang="uk-UA" b="1" dirty="0" smtClean="0">
              <a:solidFill>
                <a:srgbClr val="00B050"/>
              </a:solidFill>
            </a:endParaRPr>
          </a:p>
        </p:txBody>
      </p:sp>
      <p:sp>
        <p:nvSpPr>
          <p:cNvPr id="28675" name="Text Placeholder 8"/>
          <p:cNvSpPr>
            <a:spLocks noGrp="1"/>
          </p:cNvSpPr>
          <p:nvPr>
            <p:ph type="body" sz="half" idx="1"/>
          </p:nvPr>
        </p:nvSpPr>
        <p:spPr/>
        <p:txBody>
          <a:bodyPr>
            <a:normAutofit/>
          </a:bodyPr>
          <a:lstStyle/>
          <a:p>
            <a:pPr eaLnBrk="1" hangingPunct="1"/>
            <a:endParaRPr lang="uk-UA" altLang="uk-UA" smtClean="0"/>
          </a:p>
        </p:txBody>
      </p:sp>
      <p:sp>
        <p:nvSpPr>
          <p:cNvPr id="10" name="Content Placeholder 9"/>
          <p:cNvSpPr>
            <a:spLocks noGrp="1"/>
          </p:cNvSpPr>
          <p:nvPr>
            <p:ph sz="half" idx="2"/>
          </p:nvPr>
        </p:nvSpPr>
        <p:spPr>
          <a:xfrm>
            <a:off x="6400800" y="1600201"/>
            <a:ext cx="5719156" cy="4525963"/>
          </a:xfrm>
        </p:spPr>
        <p:txBody>
          <a:bodyPr>
            <a:normAutofit fontScale="85000" lnSpcReduction="10000"/>
          </a:bodyPr>
          <a:lstStyle/>
          <a:p>
            <a:pPr eaLnBrk="1" hangingPunct="1">
              <a:buFontTx/>
              <a:buChar char="-"/>
              <a:defRPr/>
            </a:pPr>
            <a:r>
              <a:rPr lang="en-US" sz="3300" dirty="0" smtClean="0">
                <a:solidFill>
                  <a:srgbClr val="00B050"/>
                </a:solidFill>
              </a:rPr>
              <a:t>Non-compliance with environmental legislation (sanitary zones, farm capacity, emission norms)</a:t>
            </a:r>
          </a:p>
          <a:p>
            <a:pPr eaLnBrk="1" hangingPunct="1">
              <a:buFontTx/>
              <a:buChar char="-"/>
              <a:defRPr/>
            </a:pPr>
            <a:r>
              <a:rPr lang="en-US" sz="3300" dirty="0" smtClean="0">
                <a:solidFill>
                  <a:srgbClr val="00B050"/>
                </a:solidFill>
              </a:rPr>
              <a:t>Pollution of plough lands</a:t>
            </a:r>
          </a:p>
          <a:p>
            <a:pPr eaLnBrk="1" hangingPunct="1">
              <a:buFontTx/>
              <a:buChar char="-"/>
              <a:defRPr/>
            </a:pPr>
            <a:r>
              <a:rPr lang="en-US" sz="3300" dirty="0" smtClean="0">
                <a:solidFill>
                  <a:srgbClr val="00B050"/>
                </a:solidFill>
              </a:rPr>
              <a:t>Contamination of well water </a:t>
            </a:r>
          </a:p>
          <a:p>
            <a:pPr eaLnBrk="1" hangingPunct="1">
              <a:buFontTx/>
              <a:buChar char="-"/>
              <a:defRPr/>
            </a:pPr>
            <a:r>
              <a:rPr lang="en-US" sz="3300" dirty="0" smtClean="0">
                <a:solidFill>
                  <a:srgbClr val="00B050"/>
                </a:solidFill>
              </a:rPr>
              <a:t>Excessive use of water causing water deficit in local communities</a:t>
            </a:r>
          </a:p>
          <a:p>
            <a:pPr eaLnBrk="1" hangingPunct="1">
              <a:buFontTx/>
              <a:buChar char="-"/>
              <a:defRPr/>
            </a:pPr>
            <a:r>
              <a:rPr lang="en-US" sz="3300" dirty="0" smtClean="0">
                <a:solidFill>
                  <a:srgbClr val="00B050"/>
                </a:solidFill>
              </a:rPr>
              <a:t>Strong smell causing allergies and other health disorders</a:t>
            </a:r>
          </a:p>
          <a:p>
            <a:pPr eaLnBrk="1" hangingPunct="1">
              <a:buFontTx/>
              <a:buChar char="-"/>
              <a:defRPr/>
            </a:pPr>
            <a:r>
              <a:rPr lang="en-US" sz="3300" dirty="0" smtClean="0">
                <a:solidFill>
                  <a:srgbClr val="00B050"/>
                </a:solidFill>
              </a:rPr>
              <a:t>Methane and ammonium emissions </a:t>
            </a:r>
          </a:p>
          <a:p>
            <a:pPr eaLnBrk="1" hangingPunct="1">
              <a:buFontTx/>
              <a:buChar char="-"/>
              <a:defRPr/>
            </a:pPr>
            <a:endParaRPr lang="uk-UA" dirty="0"/>
          </a:p>
        </p:txBody>
      </p:sp>
      <p:pic>
        <p:nvPicPr>
          <p:cNvPr id="286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38" y="1762298"/>
            <a:ext cx="5537662" cy="436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2935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61880" y="1110759"/>
            <a:ext cx="1314781" cy="431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34289" tIns="34289" rIns="34289" bIns="34289" spcCol="38100">
            <a:spAutoFit/>
          </a:bodyPr>
          <a:lstStyle/>
          <a:p>
            <a:pPr defTabSz="685800">
              <a:defRPr/>
            </a:pPr>
            <a:r>
              <a:rPr lang="en-US" sz="2355" b="1" dirty="0">
                <a:solidFill>
                  <a:srgbClr val="00B050"/>
                </a:solidFill>
                <a:cs typeface="Arial" panose="020B0604020202020204" pitchFamily="34" charset="0"/>
              </a:rPr>
              <a:t>Solutions:</a:t>
            </a:r>
            <a:endParaRPr lang="uk-UA" sz="2355" b="1" dirty="0">
              <a:solidFill>
                <a:srgbClr val="00B050"/>
              </a:solidFill>
              <a:cs typeface="Arial" panose="020B0604020202020204" pitchFamily="34" charset="0"/>
            </a:endParaRPr>
          </a:p>
        </p:txBody>
      </p:sp>
      <p:sp>
        <p:nvSpPr>
          <p:cNvPr id="16" name="TextBox 15"/>
          <p:cNvSpPr txBox="1"/>
          <p:nvPr/>
        </p:nvSpPr>
        <p:spPr>
          <a:xfrm>
            <a:off x="349135" y="980729"/>
            <a:ext cx="5203767" cy="2654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4289" tIns="34289" rIns="34289" bIns="34289" spcCol="38100">
            <a:spAutoFit/>
          </a:bodyPr>
          <a:lstStyle/>
          <a:p>
            <a:pPr defTabSz="685800">
              <a:defRPr/>
            </a:pPr>
            <a:r>
              <a:rPr lang="uk-UA" sz="2400" dirty="0">
                <a:solidFill>
                  <a:srgbClr val="00B050"/>
                </a:solidFill>
                <a:cs typeface="Arial" panose="020B0604020202020204" pitchFamily="34" charset="0"/>
              </a:rPr>
              <a:t>1. </a:t>
            </a:r>
            <a:r>
              <a:rPr lang="en-US" sz="2400" dirty="0">
                <a:solidFill>
                  <a:srgbClr val="00B050"/>
                </a:solidFill>
                <a:cs typeface="Arial" panose="020B0604020202020204" pitchFamily="34" charset="0"/>
              </a:rPr>
              <a:t>Ineffective state control and small fines for violations.</a:t>
            </a:r>
            <a:endParaRPr lang="uk-UA" sz="2400" dirty="0">
              <a:solidFill>
                <a:srgbClr val="00B050"/>
              </a:solidFill>
              <a:cs typeface="Arial" panose="020B0604020202020204" pitchFamily="34" charset="0"/>
            </a:endParaRPr>
          </a:p>
          <a:p>
            <a:pPr defTabSz="685800">
              <a:defRPr/>
            </a:pPr>
            <a:r>
              <a:rPr lang="uk-UA" sz="2400" dirty="0">
                <a:solidFill>
                  <a:srgbClr val="00B050"/>
                </a:solidFill>
                <a:cs typeface="Arial" panose="020B0604020202020204" pitchFamily="34" charset="0"/>
              </a:rPr>
              <a:t>2. </a:t>
            </a:r>
            <a:r>
              <a:rPr lang="en-US" sz="2400" dirty="0">
                <a:solidFill>
                  <a:srgbClr val="00B050"/>
                </a:solidFill>
                <a:cs typeface="Arial" panose="020B0604020202020204" pitchFamily="34" charset="0"/>
              </a:rPr>
              <a:t>Non-transparency of investment projects, negligence of community interests</a:t>
            </a:r>
          </a:p>
          <a:p>
            <a:pPr defTabSz="685800">
              <a:defRPr/>
            </a:pPr>
            <a:r>
              <a:rPr lang="uk-UA" sz="2400" dirty="0">
                <a:solidFill>
                  <a:srgbClr val="00B050"/>
                </a:solidFill>
                <a:cs typeface="Arial" panose="020B0604020202020204" pitchFamily="34" charset="0"/>
              </a:rPr>
              <a:t>3. </a:t>
            </a:r>
            <a:r>
              <a:rPr lang="en-US" sz="2400" dirty="0">
                <a:solidFill>
                  <a:srgbClr val="00B050"/>
                </a:solidFill>
                <a:cs typeface="Arial" panose="020B0604020202020204" pitchFamily="34" charset="0"/>
              </a:rPr>
              <a:t>Outdated norms for manure processing and disposal. </a:t>
            </a:r>
            <a:endParaRPr lang="uk-UA" sz="2400" dirty="0">
              <a:solidFill>
                <a:srgbClr val="00B050"/>
              </a:solidFill>
              <a:cs typeface="Arial" panose="020B0604020202020204" pitchFamily="34" charset="0"/>
            </a:endParaRPr>
          </a:p>
        </p:txBody>
      </p:sp>
      <p:pic>
        <p:nvPicPr>
          <p:cNvPr id="29700"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16" y="3773978"/>
            <a:ext cx="5187142" cy="275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itle 1"/>
          <p:cNvSpPr>
            <a:spLocks noGrp="1"/>
          </p:cNvSpPr>
          <p:nvPr>
            <p:ph type="title"/>
          </p:nvPr>
        </p:nvSpPr>
        <p:spPr>
          <a:xfrm>
            <a:off x="1981200" y="274639"/>
            <a:ext cx="8229600" cy="885825"/>
          </a:xfrm>
        </p:spPr>
        <p:txBody>
          <a:bodyPr/>
          <a:lstStyle/>
          <a:p>
            <a:pPr eaLnBrk="1" hangingPunct="1"/>
            <a:r>
              <a:rPr lang="en-US" altLang="uk-UA" sz="2800" b="1">
                <a:solidFill>
                  <a:srgbClr val="00B050"/>
                </a:solidFill>
              </a:rPr>
              <a:t>Animal raising farms</a:t>
            </a:r>
            <a:endParaRPr lang="uk-UA" altLang="uk-UA" sz="2800" b="1">
              <a:solidFill>
                <a:srgbClr val="00B050"/>
              </a:solidFill>
            </a:endParaRPr>
          </a:p>
        </p:txBody>
      </p:sp>
      <p:sp>
        <p:nvSpPr>
          <p:cNvPr id="29702" name="Content Placeholder 3"/>
          <p:cNvSpPr>
            <a:spLocks noGrp="1"/>
          </p:cNvSpPr>
          <p:nvPr>
            <p:ph sz="half" idx="2"/>
          </p:nvPr>
        </p:nvSpPr>
        <p:spPr/>
        <p:txBody>
          <a:bodyPr/>
          <a:lstStyle/>
          <a:p>
            <a:pPr marL="0" indent="0">
              <a:spcBef>
                <a:spcPct val="0"/>
              </a:spcBef>
              <a:buNone/>
            </a:pPr>
            <a:r>
              <a:rPr lang="uk-UA" altLang="uk-UA" sz="1800" dirty="0">
                <a:solidFill>
                  <a:srgbClr val="00B050"/>
                </a:solidFill>
                <a:cs typeface="Arial" panose="020B0604020202020204" pitchFamily="34" charset="0"/>
                <a:sym typeface="Calibri" panose="020F0502020204030204" pitchFamily="34" charset="0"/>
              </a:rPr>
              <a:t>.</a:t>
            </a:r>
            <a:r>
              <a:rPr lang="en-US" altLang="uk-UA" sz="3200" dirty="0">
                <a:solidFill>
                  <a:srgbClr val="00B050"/>
                </a:solidFill>
                <a:cs typeface="Arial" panose="020B0604020202020204" pitchFamily="34" charset="0"/>
                <a:sym typeface="Calibri" panose="020F0502020204030204" pitchFamily="34" charset="0"/>
              </a:rPr>
              <a:t>1.</a:t>
            </a:r>
            <a:r>
              <a:rPr lang="uk-UA" altLang="uk-UA" sz="3200" dirty="0">
                <a:solidFill>
                  <a:srgbClr val="00B050"/>
                </a:solidFill>
                <a:cs typeface="Arial" panose="020B0604020202020204" pitchFamily="34" charset="0"/>
                <a:sym typeface="Calibri" panose="020F0502020204030204" pitchFamily="34" charset="0"/>
              </a:rPr>
              <a:t> </a:t>
            </a:r>
            <a:r>
              <a:rPr lang="en-US" altLang="uk-UA" sz="3200" dirty="0">
                <a:solidFill>
                  <a:srgbClr val="00B050"/>
                </a:solidFill>
                <a:cs typeface="Arial" panose="020B0604020202020204" pitchFamily="34" charset="0"/>
                <a:sym typeface="Calibri" panose="020F0502020204030204" pitchFamily="34" charset="0"/>
              </a:rPr>
              <a:t>Reform of the system of environmental control and responsibility </a:t>
            </a:r>
            <a:endParaRPr lang="uk-UA" altLang="uk-UA" sz="3200" dirty="0">
              <a:solidFill>
                <a:srgbClr val="00B050"/>
              </a:solidFill>
              <a:cs typeface="Arial" panose="020B0604020202020204" pitchFamily="34" charset="0"/>
              <a:sym typeface="Calibri" panose="020F0502020204030204" pitchFamily="34" charset="0"/>
            </a:endParaRPr>
          </a:p>
          <a:p>
            <a:pPr marL="0" indent="0">
              <a:spcBef>
                <a:spcPct val="0"/>
              </a:spcBef>
              <a:buNone/>
            </a:pPr>
            <a:r>
              <a:rPr lang="uk-UA" altLang="uk-UA" sz="3200" dirty="0">
                <a:solidFill>
                  <a:srgbClr val="00B050"/>
                </a:solidFill>
                <a:cs typeface="Arial" panose="020B0604020202020204" pitchFamily="34" charset="0"/>
              </a:rPr>
              <a:t>2. </a:t>
            </a:r>
            <a:r>
              <a:rPr lang="en-US" altLang="uk-UA" sz="3200" dirty="0">
                <a:solidFill>
                  <a:srgbClr val="00B050"/>
                </a:solidFill>
                <a:cs typeface="Arial" panose="020B0604020202020204" pitchFamily="34" charset="0"/>
                <a:sym typeface="Calibri" panose="020F0502020204030204" pitchFamily="34" charset="0"/>
              </a:rPr>
              <a:t>Application of SEA and EIA mechanisms</a:t>
            </a:r>
            <a:endParaRPr lang="uk-UA" altLang="uk-UA" sz="3200" dirty="0">
              <a:solidFill>
                <a:srgbClr val="00B050"/>
              </a:solidFill>
              <a:cs typeface="Arial" panose="020B0604020202020204" pitchFamily="34" charset="0"/>
            </a:endParaRPr>
          </a:p>
          <a:p>
            <a:pPr marL="0" indent="0">
              <a:spcBef>
                <a:spcPct val="0"/>
              </a:spcBef>
              <a:buNone/>
            </a:pPr>
            <a:r>
              <a:rPr lang="uk-UA" altLang="uk-UA" sz="3200" dirty="0">
                <a:solidFill>
                  <a:srgbClr val="00B050"/>
                </a:solidFill>
                <a:cs typeface="Arial" panose="020B0604020202020204" pitchFamily="34" charset="0"/>
              </a:rPr>
              <a:t>3. </a:t>
            </a:r>
            <a:r>
              <a:rPr lang="en-US" altLang="uk-UA" sz="3200" dirty="0">
                <a:solidFill>
                  <a:srgbClr val="00B050"/>
                </a:solidFill>
                <a:cs typeface="Arial" panose="020B0604020202020204" pitchFamily="34" charset="0"/>
              </a:rPr>
              <a:t>Application of European standards of animal waste management </a:t>
            </a:r>
            <a:endParaRPr lang="uk-UA" altLang="uk-UA" sz="3200" dirty="0">
              <a:solidFill>
                <a:srgbClr val="00B050"/>
              </a:solidFill>
              <a:cs typeface="Arial" panose="020B0604020202020204" pitchFamily="34" charset="0"/>
            </a:endParaRPr>
          </a:p>
          <a:p>
            <a:pPr marL="0" indent="0">
              <a:buNone/>
            </a:pPr>
            <a:endParaRPr lang="uk-UA" altLang="uk-UA" sz="2000" dirty="0"/>
          </a:p>
        </p:txBody>
      </p:sp>
    </p:spTree>
    <p:extLst>
      <p:ext uri="{BB962C8B-B14F-4D97-AF65-F5344CB8AC3E}">
        <p14:creationId xmlns:p14="http://schemas.microsoft.com/office/powerpoint/2010/main" val="154289456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eaLnBrk="1" hangingPunct="1"/>
            <a:endParaRPr lang="uk-UA" altLang="uk-UA" smtClean="0"/>
          </a:p>
        </p:txBody>
      </p:sp>
      <p:pic>
        <p:nvPicPr>
          <p:cNvPr id="30723" name="10burshtyn.jpg" descr="10burshty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43083"/>
            <a:ext cx="105156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724" name="Текст"/>
          <p:cNvSpPr txBox="1">
            <a:spLocks noChangeArrowheads="1"/>
          </p:cNvSpPr>
          <p:nvPr/>
        </p:nvSpPr>
        <p:spPr bwMode="auto">
          <a:xfrm>
            <a:off x="1665288" y="1438275"/>
            <a:ext cx="6931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4289" rIns="34289">
            <a:spAutoFit/>
          </a:bodyPr>
          <a:lstStyle>
            <a:lvl1pPr defTabSz="342900">
              <a:spcBef>
                <a:spcPct val="20000"/>
              </a:spcBef>
              <a:buChar char="•"/>
              <a:defRPr sz="3200">
                <a:solidFill>
                  <a:schemeClr val="tx1"/>
                </a:solidFill>
                <a:latin typeface="Arial" panose="020B0604020202020204" pitchFamily="34" charset="0"/>
              </a:defRPr>
            </a:lvl1pPr>
            <a:lvl2pPr marL="742950" indent="-285750" defTabSz="342900">
              <a:spcBef>
                <a:spcPct val="20000"/>
              </a:spcBef>
              <a:buChar char="–"/>
              <a:defRPr sz="2800">
                <a:solidFill>
                  <a:schemeClr val="tx1"/>
                </a:solidFill>
                <a:latin typeface="Arial" panose="020B0604020202020204" pitchFamily="34" charset="0"/>
              </a:defRPr>
            </a:lvl2pPr>
            <a:lvl3pPr marL="1143000" indent="-228600" defTabSz="342900">
              <a:spcBef>
                <a:spcPct val="20000"/>
              </a:spcBef>
              <a:buChar char="•"/>
              <a:defRPr sz="2400">
                <a:solidFill>
                  <a:schemeClr val="tx1"/>
                </a:solidFill>
                <a:latin typeface="Arial" panose="020B0604020202020204" pitchFamily="34" charset="0"/>
              </a:defRPr>
            </a:lvl3pPr>
            <a:lvl4pPr marL="1600200" indent="-228600" defTabSz="342900">
              <a:spcBef>
                <a:spcPct val="20000"/>
              </a:spcBef>
              <a:buChar char="–"/>
              <a:defRPr sz="2000">
                <a:solidFill>
                  <a:schemeClr val="tx1"/>
                </a:solidFill>
                <a:latin typeface="Arial" panose="020B0604020202020204" pitchFamily="34" charset="0"/>
              </a:defRPr>
            </a:lvl4pPr>
            <a:lvl5pPr marL="2057400" indent="-228600" defTabSz="342900">
              <a:spcBef>
                <a:spcPct val="20000"/>
              </a:spcBef>
              <a:buChar char="»"/>
              <a:defRPr sz="20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har char="»"/>
              <a:defRPr sz="2000">
                <a:solidFill>
                  <a:schemeClr val="tx1"/>
                </a:solidFill>
                <a:latin typeface="Arial" panose="020B0604020202020204" pitchFamily="34" charset="0"/>
              </a:defRPr>
            </a:lvl9pPr>
          </a:lstStyle>
          <a:p>
            <a:pPr hangingPunct="1">
              <a:lnSpc>
                <a:spcPts val="2100"/>
              </a:lnSpc>
              <a:spcBef>
                <a:spcPct val="0"/>
              </a:spcBef>
              <a:buNone/>
            </a:pPr>
            <a:endParaRPr lang="uk-UA" altLang="uk-UA" sz="900">
              <a:latin typeface="Times" panose="02020603050405020304" pitchFamily="18" charset="0"/>
              <a:cs typeface="Times" panose="02020603050405020304" pitchFamily="18" charset="0"/>
              <a:sym typeface="Times" panose="02020603050405020304" pitchFamily="18" charset="0"/>
            </a:endParaRPr>
          </a:p>
          <a:p>
            <a:pPr hangingPunct="1">
              <a:lnSpc>
                <a:spcPts val="2100"/>
              </a:lnSpc>
              <a:spcBef>
                <a:spcPct val="0"/>
              </a:spcBef>
              <a:buNone/>
            </a:pPr>
            <a:endParaRPr lang="uk-UA" altLang="uk-UA" sz="900">
              <a:latin typeface="Times" panose="02020603050405020304" pitchFamily="18" charset="0"/>
              <a:cs typeface="Times" panose="02020603050405020304" pitchFamily="18" charset="0"/>
              <a:sym typeface="Times" panose="02020603050405020304" pitchFamily="18" charset="0"/>
            </a:endParaRPr>
          </a:p>
        </p:txBody>
      </p:sp>
      <p:sp>
        <p:nvSpPr>
          <p:cNvPr id="30725" name="БУРШТИН: ЗАГРОЗА ДОВКІЛЛЮ УКРАЇНИ"/>
          <p:cNvSpPr txBox="1">
            <a:spLocks noChangeArrowheads="1"/>
          </p:cNvSpPr>
          <p:nvPr/>
        </p:nvSpPr>
        <p:spPr bwMode="auto">
          <a:xfrm>
            <a:off x="1908175" y="1069976"/>
            <a:ext cx="5753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289" rIns="342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uk-UA" sz="2800" b="1">
                <a:solidFill>
                  <a:srgbClr val="FFFF00"/>
                </a:solidFill>
                <a:cs typeface="Arial" panose="020B0604020202020204" pitchFamily="34" charset="0"/>
                <a:sym typeface="Arial" panose="020B0604020202020204" pitchFamily="34" charset="0"/>
              </a:rPr>
              <a:t>ILLEGAL AMBER EXTRACTION</a:t>
            </a:r>
            <a:endParaRPr lang="uk-UA" altLang="uk-UA" sz="2800" b="1">
              <a:solidFill>
                <a:srgbClr val="FFFF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653935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uk-UA" b="1" smtClean="0">
                <a:solidFill>
                  <a:srgbClr val="00B050"/>
                </a:solidFill>
              </a:rPr>
              <a:t>Natural protected areas </a:t>
            </a:r>
            <a:endParaRPr lang="uk-UA" altLang="uk-UA" b="1" smtClean="0">
              <a:solidFill>
                <a:srgbClr val="00B050"/>
              </a:solidFill>
            </a:endParaRPr>
          </a:p>
        </p:txBody>
      </p:sp>
      <p:sp>
        <p:nvSpPr>
          <p:cNvPr id="5" name="Text Placeholder 4"/>
          <p:cNvSpPr>
            <a:spLocks noGrp="1"/>
          </p:cNvSpPr>
          <p:nvPr>
            <p:ph type="body" sz="half" idx="1"/>
          </p:nvPr>
        </p:nvSpPr>
        <p:spPr>
          <a:xfrm>
            <a:off x="448887" y="1417638"/>
            <a:ext cx="5791577" cy="4532312"/>
          </a:xfrm>
        </p:spPr>
        <p:txBody>
          <a:bodyPr>
            <a:normAutofit/>
          </a:bodyPr>
          <a:lstStyle/>
          <a:p>
            <a:pPr marL="0" indent="0">
              <a:buNone/>
              <a:defRPr/>
            </a:pPr>
            <a:r>
              <a:rPr lang="en-US" sz="3000" dirty="0">
                <a:solidFill>
                  <a:srgbClr val="00B050"/>
                </a:solidFill>
              </a:rPr>
              <a:t>EU countries – on average 18% of territory </a:t>
            </a:r>
          </a:p>
          <a:p>
            <a:pPr marL="0" indent="0">
              <a:buNone/>
              <a:defRPr/>
            </a:pPr>
            <a:r>
              <a:rPr lang="en-US" sz="3000" dirty="0">
                <a:solidFill>
                  <a:srgbClr val="00B050"/>
                </a:solidFill>
              </a:rPr>
              <a:t>Ukraine -  6,8%</a:t>
            </a:r>
          </a:p>
          <a:p>
            <a:pPr marL="0" indent="0">
              <a:buNone/>
              <a:defRPr/>
            </a:pPr>
            <a:r>
              <a:rPr lang="en-US" sz="3000" dirty="0">
                <a:solidFill>
                  <a:srgbClr val="00B050"/>
                </a:solidFill>
              </a:rPr>
              <a:t>In 2014, the Strategy of Regional Development set the goal of 17% by 2020 </a:t>
            </a:r>
          </a:p>
          <a:p>
            <a:pPr marL="0" indent="0">
              <a:buNone/>
              <a:defRPr/>
            </a:pPr>
            <a:r>
              <a:rPr lang="en-US" sz="3000" dirty="0">
                <a:solidFill>
                  <a:srgbClr val="00B050"/>
                </a:solidFill>
              </a:rPr>
              <a:t>2015 – 3,5 % of the planned increase</a:t>
            </a:r>
          </a:p>
          <a:p>
            <a:pPr marL="0" indent="0">
              <a:buNone/>
              <a:defRPr/>
            </a:pPr>
            <a:r>
              <a:rPr lang="en-US" sz="3000" dirty="0">
                <a:solidFill>
                  <a:srgbClr val="00B050"/>
                </a:solidFill>
              </a:rPr>
              <a:t>2016 – 1,3% of the planned increase</a:t>
            </a:r>
          </a:p>
          <a:p>
            <a:pPr marL="0" indent="0">
              <a:buNone/>
              <a:defRPr/>
            </a:pPr>
            <a:endParaRPr lang="en-US" dirty="0"/>
          </a:p>
        </p:txBody>
      </p:sp>
      <p:pic>
        <p:nvPicPr>
          <p:cNvPr id="31748"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81372" y="1280161"/>
            <a:ext cx="4660120" cy="4499754"/>
          </a:xfrm>
        </p:spPr>
      </p:pic>
    </p:spTree>
    <p:extLst>
      <p:ext uri="{BB962C8B-B14F-4D97-AF65-F5344CB8AC3E}">
        <p14:creationId xmlns:p14="http://schemas.microsoft.com/office/powerpoint/2010/main" val="299410000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25788" y="1254126"/>
            <a:ext cx="3941762"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defRPr/>
            </a:pPr>
            <a:r>
              <a:rPr lang="en-US" b="1" dirty="0">
                <a:solidFill>
                  <a:srgbClr val="00B050"/>
                </a:solidFill>
                <a:latin typeface="Book Antiqua" pitchFamily="18" charset="0"/>
              </a:rPr>
              <a:t>Development of Emerald network in Ukraine </a:t>
            </a:r>
            <a:endParaRPr lang="uk-UA" b="1" dirty="0">
              <a:solidFill>
                <a:srgbClr val="00B050"/>
              </a:solidFill>
              <a:latin typeface="Book Antiqua" pitchFamily="18" charset="0"/>
            </a:endParaRPr>
          </a:p>
        </p:txBody>
      </p:sp>
      <p:graphicFrame>
        <p:nvGraphicFramePr>
          <p:cNvPr id="7" name="Содержимое 4"/>
          <p:cNvGraphicFramePr>
            <a:graphicFrameLocks/>
          </p:cNvGraphicFramePr>
          <p:nvPr>
            <p:extLst>
              <p:ext uri="{D42A27DB-BD31-4B8C-83A1-F6EECF244321}">
                <p14:modId xmlns:p14="http://schemas.microsoft.com/office/powerpoint/2010/main" val="420556667"/>
              </p:ext>
            </p:extLst>
          </p:nvPr>
        </p:nvGraphicFramePr>
        <p:xfrm>
          <a:off x="3125670" y="2240867"/>
          <a:ext cx="7664250" cy="4425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2" name="Picture 13" descr="Результат пошуку зображень за запитом &quot;Emerald network&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2739" y="1052513"/>
            <a:ext cx="10255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9011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21" y="515389"/>
            <a:ext cx="10440785" cy="588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Номер слайда 4"/>
          <p:cNvSpPr>
            <a:spLocks noGrp="1"/>
          </p:cNvSpPr>
          <p:nvPr>
            <p:ph type="sldNum" sz="quarter" idx="4294967295"/>
          </p:nvPr>
        </p:nvSpPr>
        <p:spPr>
          <a:xfrm>
            <a:off x="9204326" y="5727700"/>
            <a:ext cx="320675" cy="273050"/>
          </a:xfrm>
          <a:prstGeom prst="rect">
            <a:avLst/>
          </a:prstGeom>
          <a:solidFill>
            <a:schemeClr val="bg1"/>
          </a:solid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D8D0FA-A953-4F78-BBB6-7C7E9A30D2F7}" type="slidenum">
              <a:rPr lang="uk-UA" altLang="uk-UA" sz="1400" b="1">
                <a:solidFill>
                  <a:srgbClr val="002060"/>
                </a:solidFill>
              </a:rPr>
              <a:pPr>
                <a:spcBef>
                  <a:spcPct val="0"/>
                </a:spcBef>
                <a:buFontTx/>
                <a:buNone/>
              </a:pPr>
              <a:t>26</a:t>
            </a:fld>
            <a:endParaRPr lang="uk-UA" altLang="uk-UA" sz="1400" b="1">
              <a:solidFill>
                <a:srgbClr val="002060"/>
              </a:solidFill>
            </a:endParaRPr>
          </a:p>
        </p:txBody>
      </p:sp>
      <p:pic>
        <p:nvPicPr>
          <p:cNvPr id="33796" name="Picture 5" descr="Media_advisory_Azerbaij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57251"/>
            <a:ext cx="33861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logo_natura2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5976" y="857250"/>
            <a:ext cx="1089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4239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3782" y="1050926"/>
            <a:ext cx="443850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4819" name="Picture 4" descr="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3782" y="3646489"/>
            <a:ext cx="4438507" cy="277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67" name="TextBox 5"/>
          <p:cNvSpPr txBox="1"/>
          <p:nvPr/>
        </p:nvSpPr>
        <p:spPr>
          <a:xfrm>
            <a:off x="5897563" y="311151"/>
            <a:ext cx="5457622" cy="4708525"/>
          </a:xfrm>
          <a:prstGeom prst="rect">
            <a:avLst/>
          </a:prstGeom>
          <a:ln w="12700">
            <a:miter lim="400000"/>
          </a:ln>
          <a:extLst>
            <a:ext uri="{C572A759-6A51-4108-AA02-DFA0A04FC94B}"/>
          </a:extLst>
        </p:spPr>
        <p:txBody>
          <a:bodyPr wrap="square" lIns="34289" rIns="34289">
            <a:spAutoFit/>
          </a:bodyPr>
          <a:lstStyle/>
          <a:p>
            <a:pPr eaLnBrk="1" hangingPunct="1">
              <a:defRPr sz="4400">
                <a:solidFill>
                  <a:srgbClr val="FF2600"/>
                </a:solidFill>
                <a:latin typeface="Arial"/>
                <a:ea typeface="Arial"/>
                <a:cs typeface="Arial"/>
                <a:sym typeface="Arial"/>
              </a:defRPr>
            </a:pPr>
            <a:endParaRPr sz="3000" dirty="0">
              <a:solidFill>
                <a:srgbClr val="00B050"/>
              </a:solidFill>
              <a:latin typeface="Arial"/>
              <a:ea typeface="Arial"/>
              <a:cs typeface="Arial"/>
              <a:sym typeface="Arial"/>
            </a:endParaRP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Illegal capture and transportation of exotic animals</a:t>
            </a:r>
            <a:endParaRPr sz="2000" dirty="0">
              <a:solidFill>
                <a:srgbClr val="00B050"/>
              </a:solidFill>
              <a:latin typeface="Arial"/>
              <a:ea typeface="Arial"/>
              <a:cs typeface="Arial"/>
              <a:sym typeface="Arial"/>
            </a:endParaRP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Inadequate legal regulation of treatment of wild animals</a:t>
            </a:r>
            <a:endParaRPr sz="2000" dirty="0">
              <a:solidFill>
                <a:srgbClr val="00B050"/>
              </a:solidFill>
              <a:latin typeface="Arial"/>
              <a:ea typeface="Arial"/>
              <a:cs typeface="Arial"/>
              <a:sym typeface="Arial"/>
            </a:endParaRP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Low environmental and legal awareness and culture </a:t>
            </a:r>
          </a:p>
          <a:p>
            <a:pPr marL="214313" indent="-214313" hangingPunct="1">
              <a:buSzPct val="100000"/>
              <a:buFont typeface="Arial"/>
              <a:buChar char="•"/>
              <a:defRPr sz="2000">
                <a:latin typeface="Arial"/>
                <a:ea typeface="Arial"/>
                <a:cs typeface="Arial"/>
                <a:sym typeface="Arial"/>
              </a:defRPr>
            </a:pPr>
            <a:r>
              <a:rPr lang="en-US" sz="2000" i="1" dirty="0">
                <a:solidFill>
                  <a:srgbClr val="00B050"/>
                </a:solidFill>
                <a:latin typeface="Arial"/>
                <a:ea typeface="Arial"/>
                <a:cs typeface="Arial"/>
                <a:sym typeface="Arial"/>
              </a:rPr>
              <a:t>Solutions:</a:t>
            </a: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Ban on using animals for commercial purposes, in entertainment shows and animal testing</a:t>
            </a: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Creation of rehabilitation center</a:t>
            </a:r>
          </a:p>
          <a:p>
            <a:pPr marL="214313" indent="-214313" hangingPunct="1">
              <a:buSzPct val="100000"/>
              <a:buFont typeface="Arial"/>
              <a:buChar char="•"/>
              <a:defRPr sz="2000">
                <a:latin typeface="Arial"/>
                <a:ea typeface="Arial"/>
                <a:cs typeface="Arial"/>
                <a:sym typeface="Arial"/>
              </a:defRPr>
            </a:pPr>
            <a:r>
              <a:rPr lang="en-US" sz="2000" dirty="0">
                <a:solidFill>
                  <a:srgbClr val="00B050"/>
                </a:solidFill>
                <a:latin typeface="Arial"/>
                <a:ea typeface="Arial"/>
                <a:cs typeface="Arial"/>
                <a:sym typeface="Arial"/>
              </a:rPr>
              <a:t>Effective control over animals rights </a:t>
            </a:r>
          </a:p>
          <a:p>
            <a:pPr marL="214313" indent="-214313" hangingPunct="1">
              <a:buSzPct val="100000"/>
              <a:buFont typeface="Arial"/>
              <a:buChar char="•"/>
              <a:defRPr sz="2000">
                <a:latin typeface="Arial"/>
                <a:ea typeface="Arial"/>
                <a:cs typeface="Arial"/>
                <a:sym typeface="Arial"/>
              </a:defRPr>
            </a:pPr>
            <a:endParaRPr lang="en-US" sz="1500" dirty="0">
              <a:solidFill>
                <a:srgbClr val="00B050"/>
              </a:solidFill>
              <a:latin typeface="Arial"/>
              <a:ea typeface="Arial"/>
              <a:cs typeface="Arial"/>
              <a:sym typeface="Arial"/>
            </a:endParaRPr>
          </a:p>
          <a:p>
            <a:pPr marL="214313" indent="-214313" hangingPunct="1">
              <a:buSzPct val="100000"/>
              <a:buFont typeface="Arial"/>
              <a:buChar char="•"/>
              <a:defRPr sz="2000">
                <a:latin typeface="Arial"/>
                <a:ea typeface="Arial"/>
                <a:cs typeface="Arial"/>
                <a:sym typeface="Arial"/>
              </a:defRPr>
            </a:pPr>
            <a:endParaRPr sz="1500" dirty="0">
              <a:solidFill>
                <a:srgbClr val="00B050"/>
              </a:solidFill>
              <a:latin typeface="Arial"/>
              <a:ea typeface="Arial"/>
              <a:cs typeface="Arial"/>
              <a:sym typeface="Arial"/>
            </a:endParaRPr>
          </a:p>
        </p:txBody>
      </p:sp>
      <p:sp>
        <p:nvSpPr>
          <p:cNvPr id="34821" name="Rectangle 1"/>
          <p:cNvSpPr>
            <a:spLocks noChangeArrowheads="1"/>
          </p:cNvSpPr>
          <p:nvPr/>
        </p:nvSpPr>
        <p:spPr bwMode="auto">
          <a:xfrm>
            <a:off x="3216275" y="212725"/>
            <a:ext cx="7710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b="1">
                <a:solidFill>
                  <a:srgbClr val="00B050"/>
                </a:solidFill>
              </a:rPr>
              <a:t>Violation of rights of wild animals </a:t>
            </a:r>
          </a:p>
        </p:txBody>
      </p:sp>
      <p:pic>
        <p:nvPicPr>
          <p:cNvPr id="3482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8699" y="4473575"/>
            <a:ext cx="48180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69657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ubtitle 2"/>
          <p:cNvSpPr txBox="1">
            <a:spLocks noGrp="1"/>
          </p:cNvSpPr>
          <p:nvPr>
            <p:ph type="subTitle" sz="quarter" idx="1"/>
          </p:nvPr>
        </p:nvSpPr>
        <p:spPr>
          <a:xfrm>
            <a:off x="415637" y="3168650"/>
            <a:ext cx="5469228" cy="3065895"/>
          </a:xfrm>
        </p:spPr>
        <p:txBody>
          <a:bodyPr>
            <a:normAutofit fontScale="32500" lnSpcReduction="20000"/>
          </a:bodyPr>
          <a:lstStyle>
            <a:lvl1pPr>
              <a:defRPr sz="3200" b="1">
                <a:solidFill>
                  <a:srgbClr val="FF2600"/>
                </a:solidFill>
              </a:defRPr>
            </a:lvl1pPr>
          </a:lstStyle>
          <a:p>
            <a:pPr algn="l" eaLnBrk="1" hangingPunct="1">
              <a:defRPr/>
            </a:pPr>
            <a:r>
              <a:rPr lang="en-US" sz="7400" b="0" i="1" dirty="0">
                <a:solidFill>
                  <a:srgbClr val="00B050"/>
                </a:solidFill>
              </a:rPr>
              <a:t>Solutions</a:t>
            </a:r>
            <a:r>
              <a:rPr lang="en-US" sz="7400" i="1" dirty="0">
                <a:solidFill>
                  <a:srgbClr val="00B050"/>
                </a:solidFill>
              </a:rPr>
              <a:t>:</a:t>
            </a:r>
          </a:p>
          <a:p>
            <a:pPr marL="342900" indent="-342900" algn="l">
              <a:buSzPct val="100000"/>
              <a:buFont typeface="Arial"/>
              <a:buChar char="•"/>
              <a:defRPr sz="2400"/>
            </a:pPr>
            <a:r>
              <a:rPr lang="en-US" sz="7400" b="0" dirty="0">
                <a:solidFill>
                  <a:srgbClr val="00B050"/>
                </a:solidFill>
              </a:rPr>
              <a:t>Bridging legislative gaps in the field of animal protection </a:t>
            </a:r>
          </a:p>
          <a:p>
            <a:pPr marL="342900" indent="-342900" algn="l">
              <a:buSzPct val="100000"/>
              <a:buFont typeface="Arial"/>
              <a:buChar char="•"/>
              <a:defRPr sz="2400"/>
            </a:pPr>
            <a:r>
              <a:rPr lang="en-US" sz="7400" b="0" dirty="0">
                <a:solidFill>
                  <a:srgbClr val="00B050"/>
                </a:solidFill>
              </a:rPr>
              <a:t>Launching animal shelters, animal identification and sterilization centers </a:t>
            </a:r>
          </a:p>
          <a:p>
            <a:pPr marL="342900" indent="-342900" algn="l">
              <a:buSzPct val="100000"/>
              <a:buFont typeface="Arial"/>
              <a:buChar char="•"/>
              <a:defRPr sz="2400"/>
            </a:pPr>
            <a:r>
              <a:rPr lang="en-US" sz="7400" b="0" dirty="0">
                <a:solidFill>
                  <a:srgbClr val="00B050"/>
                </a:solidFill>
              </a:rPr>
              <a:t>Establishing the effective system of control over animal rights</a:t>
            </a:r>
          </a:p>
          <a:p>
            <a:pPr eaLnBrk="1" hangingPunct="1">
              <a:defRPr/>
            </a:pPr>
            <a:endParaRPr sz="2400" dirty="0">
              <a:solidFill>
                <a:srgbClr val="00B050"/>
              </a:solidFill>
            </a:endParaRPr>
          </a:p>
        </p:txBody>
      </p:sp>
      <p:pic>
        <p:nvPicPr>
          <p:cNvPr id="35843" name="Picture 4" descr="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1046163"/>
            <a:ext cx="3998912"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5844" name="Picture 5" descr="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9538" y="3690939"/>
            <a:ext cx="403066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5845" name="Rectangle 1"/>
          <p:cNvSpPr>
            <a:spLocks noChangeArrowheads="1"/>
          </p:cNvSpPr>
          <p:nvPr/>
        </p:nvSpPr>
        <p:spPr bwMode="auto">
          <a:xfrm>
            <a:off x="2855914" y="341313"/>
            <a:ext cx="692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uk-UA" sz="2400" b="1">
                <a:solidFill>
                  <a:srgbClr val="00B050"/>
                </a:solidFill>
              </a:rPr>
              <a:t>Cruelty to domestic and homeless animals</a:t>
            </a:r>
          </a:p>
        </p:txBody>
      </p:sp>
      <p:sp>
        <p:nvSpPr>
          <p:cNvPr id="35846" name="Rectangle 2"/>
          <p:cNvSpPr>
            <a:spLocks noChangeArrowheads="1"/>
          </p:cNvSpPr>
          <p:nvPr/>
        </p:nvSpPr>
        <p:spPr bwMode="auto">
          <a:xfrm>
            <a:off x="1524000" y="1004888"/>
            <a:ext cx="4572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1000"/>
              </a:lnSpc>
              <a:spcBef>
                <a:spcPct val="0"/>
              </a:spcBef>
              <a:buFontTx/>
              <a:buNone/>
            </a:pPr>
            <a:r>
              <a:rPr lang="en-US" altLang="uk-UA" sz="2400">
                <a:solidFill>
                  <a:srgbClr val="00B050"/>
                </a:solidFill>
              </a:rPr>
              <a:t>Lack of obligatory identification of animals</a:t>
            </a:r>
          </a:p>
          <a:p>
            <a:pPr eaLnBrk="1" hangingPunct="1">
              <a:lnSpc>
                <a:spcPct val="81000"/>
              </a:lnSpc>
              <a:spcBef>
                <a:spcPct val="0"/>
              </a:spcBef>
              <a:buFontTx/>
              <a:buNone/>
            </a:pPr>
            <a:r>
              <a:rPr lang="en-US" altLang="uk-UA" sz="2400">
                <a:solidFill>
                  <a:srgbClr val="00B050"/>
                </a:solidFill>
              </a:rPr>
              <a:t>Irresponsible owners </a:t>
            </a:r>
          </a:p>
          <a:p>
            <a:pPr eaLnBrk="1" hangingPunct="1">
              <a:lnSpc>
                <a:spcPct val="81000"/>
              </a:lnSpc>
              <a:spcBef>
                <a:spcPct val="0"/>
              </a:spcBef>
              <a:buFontTx/>
              <a:buNone/>
            </a:pPr>
            <a:r>
              <a:rPr lang="en-US" altLang="uk-UA" sz="2400">
                <a:solidFill>
                  <a:srgbClr val="00B050"/>
                </a:solidFill>
              </a:rPr>
              <a:t>Faults of civil law regarding regulation of animal ownership issues</a:t>
            </a:r>
          </a:p>
        </p:txBody>
      </p:sp>
    </p:spTree>
    <p:extLst>
      <p:ext uri="{BB962C8B-B14F-4D97-AF65-F5344CB8AC3E}">
        <p14:creationId xmlns:p14="http://schemas.microsoft.com/office/powerpoint/2010/main" val="72636830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uk-UA" sz="3200" b="1" dirty="0">
                <a:solidFill>
                  <a:srgbClr val="00B050"/>
                </a:solidFill>
              </a:rPr>
              <a:t>Climate change as cross-cutting environmental issue </a:t>
            </a:r>
            <a:endParaRPr lang="uk-UA" altLang="uk-UA" sz="3200" b="1" dirty="0">
              <a:solidFill>
                <a:srgbClr val="00B050"/>
              </a:solidFill>
            </a:endParaRPr>
          </a:p>
        </p:txBody>
      </p:sp>
      <p:sp>
        <p:nvSpPr>
          <p:cNvPr id="2" name="Text Placeholder 1"/>
          <p:cNvSpPr>
            <a:spLocks noGrp="1"/>
          </p:cNvSpPr>
          <p:nvPr>
            <p:ph type="body" sz="half" idx="1"/>
          </p:nvPr>
        </p:nvSpPr>
        <p:spPr>
          <a:xfrm>
            <a:off x="609600" y="1600201"/>
            <a:ext cx="4943302" cy="4717472"/>
          </a:xfrm>
        </p:spPr>
        <p:txBody>
          <a:bodyPr/>
          <a:lstStyle/>
          <a:p>
            <a:pPr marL="0" indent="0">
              <a:buNone/>
            </a:pPr>
            <a:r>
              <a:rPr lang="en-US" altLang="uk-UA" dirty="0">
                <a:solidFill>
                  <a:srgbClr val="00B050"/>
                </a:solidFill>
              </a:rPr>
              <a:t>Deforestation</a:t>
            </a:r>
          </a:p>
          <a:p>
            <a:pPr marL="0" indent="0">
              <a:buNone/>
            </a:pPr>
            <a:r>
              <a:rPr lang="en-US" altLang="uk-UA" dirty="0">
                <a:solidFill>
                  <a:srgbClr val="00B050"/>
                </a:solidFill>
              </a:rPr>
              <a:t>Fossil fuel burning </a:t>
            </a:r>
          </a:p>
          <a:p>
            <a:pPr marL="0" indent="0">
              <a:buNone/>
            </a:pPr>
            <a:r>
              <a:rPr lang="en-US" altLang="uk-UA" dirty="0">
                <a:solidFill>
                  <a:srgbClr val="00B050"/>
                </a:solidFill>
              </a:rPr>
              <a:t>Energy inefficient industry  </a:t>
            </a:r>
          </a:p>
          <a:p>
            <a:pPr marL="0" indent="0">
              <a:buNone/>
            </a:pPr>
            <a:r>
              <a:rPr lang="en-US" altLang="uk-UA" dirty="0">
                <a:solidFill>
                  <a:srgbClr val="00B050"/>
                </a:solidFill>
              </a:rPr>
              <a:t>Industrial emissions </a:t>
            </a:r>
          </a:p>
          <a:p>
            <a:pPr marL="0" indent="0">
              <a:buNone/>
            </a:pPr>
            <a:r>
              <a:rPr lang="en-US" altLang="uk-UA" dirty="0">
                <a:solidFill>
                  <a:srgbClr val="00B050"/>
                </a:solidFill>
              </a:rPr>
              <a:t>Inefficient transport </a:t>
            </a:r>
          </a:p>
          <a:p>
            <a:pPr marL="0" indent="0">
              <a:buNone/>
            </a:pPr>
            <a:r>
              <a:rPr lang="en-US" altLang="uk-UA" dirty="0">
                <a:solidFill>
                  <a:srgbClr val="00B050"/>
                </a:solidFill>
              </a:rPr>
              <a:t>Animal farming</a:t>
            </a:r>
          </a:p>
          <a:p>
            <a:pPr marL="0" indent="0">
              <a:buNone/>
            </a:pPr>
            <a:r>
              <a:rPr lang="en-US" altLang="uk-UA" dirty="0">
                <a:solidFill>
                  <a:srgbClr val="00B050"/>
                </a:solidFill>
              </a:rPr>
              <a:t>Ineffective waste management </a:t>
            </a:r>
          </a:p>
          <a:p>
            <a:pPr marL="0" indent="0">
              <a:buNone/>
            </a:pPr>
            <a:r>
              <a:rPr lang="en-US" altLang="uk-UA" dirty="0">
                <a:solidFill>
                  <a:srgbClr val="00B050"/>
                </a:solidFill>
              </a:rPr>
              <a:t>Biodiversity loss </a:t>
            </a:r>
            <a:endParaRPr lang="uk-UA" altLang="uk-UA" dirty="0">
              <a:solidFill>
                <a:srgbClr val="00B050"/>
              </a:solidFill>
            </a:endParaRPr>
          </a:p>
          <a:p>
            <a:endParaRPr lang="uk-UA" dirty="0"/>
          </a:p>
        </p:txBody>
      </p:sp>
      <p:sp>
        <p:nvSpPr>
          <p:cNvPr id="36867" name="Content Placeholder 2"/>
          <p:cNvSpPr>
            <a:spLocks noGrp="1"/>
          </p:cNvSpPr>
          <p:nvPr>
            <p:ph sz="half" idx="2"/>
          </p:nvPr>
        </p:nvSpPr>
        <p:spPr>
          <a:xfrm>
            <a:off x="5802284" y="1600201"/>
            <a:ext cx="5780116" cy="4717472"/>
          </a:xfrm>
        </p:spPr>
        <p:txBody>
          <a:bodyPr>
            <a:normAutofit/>
          </a:bodyPr>
          <a:lstStyle/>
          <a:p>
            <a:pPr marL="0" indent="0">
              <a:buNone/>
            </a:pPr>
            <a:r>
              <a:rPr lang="en-US" altLang="uk-UA" dirty="0" smtClean="0">
                <a:solidFill>
                  <a:srgbClr val="00B050"/>
                </a:solidFill>
              </a:rPr>
              <a:t>Solutions:</a:t>
            </a:r>
          </a:p>
          <a:p>
            <a:pPr>
              <a:buFontTx/>
              <a:buChar char="-"/>
            </a:pPr>
            <a:r>
              <a:rPr lang="en-US" altLang="uk-UA" dirty="0">
                <a:solidFill>
                  <a:srgbClr val="00B050"/>
                </a:solidFill>
              </a:rPr>
              <a:t>t</a:t>
            </a:r>
            <a:r>
              <a:rPr lang="en-US" altLang="uk-UA" dirty="0" smtClean="0">
                <a:solidFill>
                  <a:srgbClr val="00B050"/>
                </a:solidFill>
              </a:rPr>
              <a:t>ransition to renewable energy</a:t>
            </a:r>
          </a:p>
          <a:p>
            <a:pPr>
              <a:buFontTx/>
              <a:buChar char="-"/>
            </a:pPr>
            <a:r>
              <a:rPr lang="en-US" altLang="uk-UA" dirty="0" smtClean="0">
                <a:solidFill>
                  <a:srgbClr val="00B050"/>
                </a:solidFill>
              </a:rPr>
              <a:t>- radical reduction of GHG emissions</a:t>
            </a:r>
          </a:p>
          <a:p>
            <a:pPr>
              <a:buFontTx/>
              <a:buChar char="-"/>
            </a:pPr>
            <a:r>
              <a:rPr lang="en-US" altLang="uk-UA" dirty="0">
                <a:solidFill>
                  <a:srgbClr val="00B050"/>
                </a:solidFill>
              </a:rPr>
              <a:t>u</a:t>
            </a:r>
            <a:r>
              <a:rPr lang="en-US" altLang="uk-UA" dirty="0" smtClean="0">
                <a:solidFill>
                  <a:srgbClr val="00B050"/>
                </a:solidFill>
              </a:rPr>
              <a:t>se of organic farming and reduction of livestock</a:t>
            </a:r>
          </a:p>
          <a:p>
            <a:pPr>
              <a:buFontTx/>
              <a:buChar char="-"/>
            </a:pPr>
            <a:r>
              <a:rPr lang="en-US" altLang="uk-UA" dirty="0">
                <a:solidFill>
                  <a:srgbClr val="00B050"/>
                </a:solidFill>
              </a:rPr>
              <a:t>f</a:t>
            </a:r>
            <a:r>
              <a:rPr lang="en-US" altLang="uk-UA" dirty="0" smtClean="0">
                <a:solidFill>
                  <a:srgbClr val="00B050"/>
                </a:solidFill>
              </a:rPr>
              <a:t>orest and ecosystem conservation</a:t>
            </a:r>
          </a:p>
          <a:p>
            <a:pPr>
              <a:buFontTx/>
              <a:buChar char="-"/>
            </a:pPr>
            <a:r>
              <a:rPr lang="en-US" altLang="uk-UA" dirty="0">
                <a:solidFill>
                  <a:srgbClr val="00B050"/>
                </a:solidFill>
              </a:rPr>
              <a:t>c</a:t>
            </a:r>
            <a:r>
              <a:rPr lang="en-US" altLang="uk-UA" dirty="0" smtClean="0">
                <a:solidFill>
                  <a:srgbClr val="00B050"/>
                </a:solidFill>
              </a:rPr>
              <a:t>hanges in the transportation system</a:t>
            </a:r>
          </a:p>
          <a:p>
            <a:pPr>
              <a:buFontTx/>
              <a:buChar char="-"/>
            </a:pPr>
            <a:r>
              <a:rPr lang="en-US" altLang="uk-UA" dirty="0" smtClean="0">
                <a:solidFill>
                  <a:srgbClr val="00B050"/>
                </a:solidFill>
              </a:rPr>
              <a:t>Changes in consumeristic minds of Ukrainians </a:t>
            </a:r>
            <a:endParaRPr lang="uk-UA" altLang="uk-UA" dirty="0" smtClean="0">
              <a:solidFill>
                <a:srgbClr val="00B050"/>
              </a:solidFill>
            </a:endParaRPr>
          </a:p>
        </p:txBody>
      </p:sp>
    </p:spTree>
    <p:extLst>
      <p:ext uri="{BB962C8B-B14F-4D97-AF65-F5344CB8AC3E}">
        <p14:creationId xmlns:p14="http://schemas.microsoft.com/office/powerpoint/2010/main" val="88823425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728663" y="1200150"/>
            <a:ext cx="4375151" cy="928688"/>
          </a:xfrm>
        </p:spPr>
        <p:txBody>
          <a:bodyPr>
            <a:noAutofit/>
          </a:bodyPr>
          <a:lstStyle/>
          <a:p>
            <a:pPr eaLnBrk="1" hangingPunct="1"/>
            <a:r>
              <a:rPr lang="en-US" altLang="uk-UA" b="1" dirty="0" smtClean="0">
                <a:solidFill>
                  <a:srgbClr val="00B050"/>
                </a:solidFill>
              </a:rPr>
              <a:t>Natural uniqueness of Ukraine </a:t>
            </a:r>
            <a:endParaRPr lang="uk-UA" altLang="uk-UA" b="1" dirty="0" smtClean="0">
              <a:solidFill>
                <a:srgbClr val="00B050"/>
              </a:solidFill>
            </a:endParaRPr>
          </a:p>
        </p:txBody>
      </p:sp>
      <p:sp>
        <p:nvSpPr>
          <p:cNvPr id="8195" name="Text Placeholder 2"/>
          <p:cNvSpPr>
            <a:spLocks noGrp="1"/>
          </p:cNvSpPr>
          <p:nvPr>
            <p:ph type="body" sz="half" idx="1"/>
          </p:nvPr>
        </p:nvSpPr>
        <p:spPr>
          <a:xfrm>
            <a:off x="5232400" y="908050"/>
            <a:ext cx="5435600" cy="5041900"/>
          </a:xfrm>
        </p:spPr>
        <p:txBody>
          <a:bodyPr/>
          <a:lstStyle/>
          <a:p>
            <a:pPr eaLnBrk="1" hangingPunct="1"/>
            <a:r>
              <a:rPr lang="en-US" altLang="uk-UA" dirty="0">
                <a:solidFill>
                  <a:srgbClr val="00B050"/>
                </a:solidFill>
              </a:rPr>
              <a:t>8,7% from world amount of black soil </a:t>
            </a:r>
          </a:p>
          <a:p>
            <a:pPr eaLnBrk="1" hangingPunct="1"/>
            <a:r>
              <a:rPr lang="en-US" altLang="uk-UA" dirty="0">
                <a:solidFill>
                  <a:srgbClr val="00B050"/>
                </a:solidFill>
              </a:rPr>
              <a:t>67,7% of Ukrainian soil is valuable black soil </a:t>
            </a:r>
          </a:p>
          <a:p>
            <a:pPr eaLnBrk="1" hangingPunct="1"/>
            <a:r>
              <a:rPr lang="en-US" altLang="uk-UA" dirty="0">
                <a:solidFill>
                  <a:srgbClr val="00B050"/>
                </a:solidFill>
              </a:rPr>
              <a:t>Unique mountain, steppe and marine natural systems </a:t>
            </a:r>
          </a:p>
          <a:p>
            <a:pPr eaLnBrk="1" hangingPunct="1"/>
            <a:r>
              <a:rPr lang="en-US" altLang="uk-UA" dirty="0">
                <a:solidFill>
                  <a:srgbClr val="00B050"/>
                </a:solidFill>
              </a:rPr>
              <a:t>Recreational possibilities </a:t>
            </a:r>
          </a:p>
          <a:p>
            <a:pPr eaLnBrk="1" hangingPunct="1"/>
            <a:r>
              <a:rPr lang="en-US" altLang="uk-UA" dirty="0">
                <a:solidFill>
                  <a:srgbClr val="00B050"/>
                </a:solidFill>
              </a:rPr>
              <a:t>5 % of the world stock of natural resources </a:t>
            </a:r>
          </a:p>
          <a:p>
            <a:pPr eaLnBrk="1" hangingPunct="1"/>
            <a:endParaRPr lang="en-US" altLang="uk-UA" dirty="0" smtClean="0"/>
          </a:p>
          <a:p>
            <a:pPr eaLnBrk="1" hangingPunct="1"/>
            <a:endParaRPr lang="uk-UA" altLang="uk-UA" dirty="0" smtClean="0"/>
          </a:p>
        </p:txBody>
      </p:sp>
      <p:sp>
        <p:nvSpPr>
          <p:cNvPr id="8196" name="Text Placeholder 6"/>
          <p:cNvSpPr>
            <a:spLocks noGrp="1"/>
          </p:cNvSpPr>
          <p:nvPr>
            <p:ph type="body" sz="quarter" idx="4294967295"/>
          </p:nvPr>
        </p:nvSpPr>
        <p:spPr>
          <a:xfrm>
            <a:off x="2154239" y="2400300"/>
            <a:ext cx="2949575" cy="2859088"/>
          </a:xfrm>
        </p:spPr>
        <p:txBody>
          <a:bodyPr/>
          <a:lstStyle/>
          <a:p>
            <a:pPr marL="0" indent="0">
              <a:buNone/>
            </a:pPr>
            <a:endParaRPr lang="uk-UA" altLang="uk-UA" smtClean="0"/>
          </a:p>
        </p:txBody>
      </p:sp>
      <p:pic>
        <p:nvPicPr>
          <p:cNvPr id="819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400300"/>
            <a:ext cx="4703762"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26368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620713"/>
            <a:ext cx="8229600" cy="431800"/>
          </a:xfrm>
        </p:spPr>
        <p:txBody>
          <a:bodyPr>
            <a:noAutofit/>
          </a:bodyPr>
          <a:lstStyle/>
          <a:p>
            <a:pPr eaLnBrk="1" hangingPunct="1"/>
            <a:r>
              <a:rPr lang="en-US" altLang="uk-UA" sz="3600" b="1" dirty="0">
                <a:solidFill>
                  <a:srgbClr val="00B050"/>
                </a:solidFill>
              </a:rPr>
              <a:t>The way to move forward </a:t>
            </a:r>
            <a:br>
              <a:rPr lang="en-US" altLang="uk-UA" sz="3600" b="1" dirty="0">
                <a:solidFill>
                  <a:srgbClr val="00B050"/>
                </a:solidFill>
              </a:rPr>
            </a:br>
            <a:endParaRPr lang="uk-UA" altLang="uk-UA" sz="3600" b="1" dirty="0">
              <a:solidFill>
                <a:srgbClr val="00B050"/>
              </a:solidFill>
            </a:endParaRPr>
          </a:p>
        </p:txBody>
      </p:sp>
      <p:sp>
        <p:nvSpPr>
          <p:cNvPr id="3" name="Content Placeholder 2"/>
          <p:cNvSpPr>
            <a:spLocks noGrp="1"/>
          </p:cNvSpPr>
          <p:nvPr>
            <p:ph idx="1"/>
          </p:nvPr>
        </p:nvSpPr>
        <p:spPr>
          <a:xfrm>
            <a:off x="498763" y="1052513"/>
            <a:ext cx="10756669" cy="5073650"/>
          </a:xfrm>
        </p:spPr>
        <p:txBody>
          <a:bodyPr/>
          <a:lstStyle/>
          <a:p>
            <a:pPr marL="0" indent="0" algn="ctr">
              <a:buNone/>
              <a:defRPr/>
            </a:pPr>
            <a:r>
              <a:rPr lang="en-US" b="1" dirty="0" smtClean="0">
                <a:solidFill>
                  <a:srgbClr val="00B050"/>
                </a:solidFill>
              </a:rPr>
              <a:t>AA implementation </a:t>
            </a:r>
          </a:p>
          <a:p>
            <a:pPr marL="0" indent="0">
              <a:buNone/>
              <a:defRPr/>
            </a:pPr>
            <a:r>
              <a:rPr lang="en-US" dirty="0">
                <a:solidFill>
                  <a:srgbClr val="00B050"/>
                </a:solidFill>
              </a:rPr>
              <a:t>29 environmental directives and regulations</a:t>
            </a:r>
          </a:p>
          <a:p>
            <a:pPr marL="0" indent="0">
              <a:buNone/>
              <a:defRPr/>
            </a:pPr>
            <a:r>
              <a:rPr lang="en-US" dirty="0">
                <a:solidFill>
                  <a:srgbClr val="00B050"/>
                </a:solidFill>
              </a:rPr>
              <a:t>-environmental governance and integration of environment into other policy areas </a:t>
            </a:r>
          </a:p>
          <a:p>
            <a:pPr eaLnBrk="1" hangingPunct="1">
              <a:buFontTx/>
              <a:buChar char="-"/>
              <a:defRPr/>
            </a:pPr>
            <a:r>
              <a:rPr lang="en-US" dirty="0">
                <a:solidFill>
                  <a:srgbClr val="00B050"/>
                </a:solidFill>
              </a:rPr>
              <a:t>air quality</a:t>
            </a:r>
          </a:p>
          <a:p>
            <a:pPr eaLnBrk="1" hangingPunct="1">
              <a:buFontTx/>
              <a:buChar char="-"/>
              <a:defRPr/>
            </a:pPr>
            <a:r>
              <a:rPr lang="en-US" dirty="0">
                <a:solidFill>
                  <a:srgbClr val="00B050"/>
                </a:solidFill>
              </a:rPr>
              <a:t>waste and resource management </a:t>
            </a:r>
          </a:p>
          <a:p>
            <a:pPr eaLnBrk="1" hangingPunct="1">
              <a:buFontTx/>
              <a:buChar char="-"/>
              <a:defRPr/>
            </a:pPr>
            <a:r>
              <a:rPr lang="en-US" dirty="0">
                <a:solidFill>
                  <a:srgbClr val="00B050"/>
                </a:solidFill>
              </a:rPr>
              <a:t>water quality and water resource management</a:t>
            </a:r>
          </a:p>
          <a:p>
            <a:pPr eaLnBrk="1" hangingPunct="1">
              <a:buFontTx/>
              <a:buChar char="-"/>
              <a:defRPr/>
            </a:pPr>
            <a:r>
              <a:rPr lang="en-US" dirty="0">
                <a:solidFill>
                  <a:srgbClr val="00B050"/>
                </a:solidFill>
              </a:rPr>
              <a:t>nature protection</a:t>
            </a:r>
          </a:p>
          <a:p>
            <a:pPr eaLnBrk="1" hangingPunct="1">
              <a:buFontTx/>
              <a:buChar char="-"/>
              <a:defRPr/>
            </a:pPr>
            <a:r>
              <a:rPr lang="en-US" dirty="0">
                <a:solidFill>
                  <a:srgbClr val="00B050"/>
                </a:solidFill>
              </a:rPr>
              <a:t>genetically modified organisms </a:t>
            </a:r>
          </a:p>
          <a:p>
            <a:pPr marL="0" indent="0">
              <a:buNone/>
              <a:defRPr/>
            </a:pPr>
            <a:r>
              <a:rPr lang="en-US" dirty="0">
                <a:solidFill>
                  <a:srgbClr val="00B050"/>
                </a:solidFill>
              </a:rPr>
              <a:t>Only 2 directives partially implemented </a:t>
            </a:r>
          </a:p>
          <a:p>
            <a:pPr eaLnBrk="1" hangingPunct="1">
              <a:buFontTx/>
              <a:buChar char="-"/>
              <a:defRPr/>
            </a:pPr>
            <a:endParaRPr lang="en-US" dirty="0" smtClean="0">
              <a:solidFill>
                <a:srgbClr val="00B050"/>
              </a:solidFill>
            </a:endParaRPr>
          </a:p>
          <a:p>
            <a:pPr marL="0" indent="0">
              <a:buNone/>
              <a:defRPr/>
            </a:pPr>
            <a:endParaRPr lang="en-US" dirty="0" smtClean="0">
              <a:solidFill>
                <a:srgbClr val="00B050"/>
              </a:solidFill>
            </a:endParaRPr>
          </a:p>
          <a:p>
            <a:pPr marL="0" indent="0">
              <a:buNone/>
              <a:defRPr/>
            </a:pPr>
            <a:endParaRPr lang="en-US" dirty="0" smtClean="0">
              <a:solidFill>
                <a:srgbClr val="00B050"/>
              </a:solidFill>
            </a:endParaRPr>
          </a:p>
          <a:p>
            <a:pPr marL="0" indent="0">
              <a:buNone/>
              <a:defRPr/>
            </a:pPr>
            <a:endParaRPr lang="en-US" dirty="0" smtClean="0">
              <a:solidFill>
                <a:srgbClr val="00B050"/>
              </a:solidFill>
            </a:endParaRPr>
          </a:p>
        </p:txBody>
      </p:sp>
    </p:spTree>
    <p:extLst>
      <p:ext uri="{BB962C8B-B14F-4D97-AF65-F5344CB8AC3E}">
        <p14:creationId xmlns:p14="http://schemas.microsoft.com/office/powerpoint/2010/main" val="420842015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47850" y="260350"/>
            <a:ext cx="8229600" cy="1339850"/>
          </a:xfrm>
        </p:spPr>
        <p:txBody>
          <a:bodyPr/>
          <a:lstStyle/>
          <a:p>
            <a:pPr eaLnBrk="1" hangingPunct="1"/>
            <a:r>
              <a:rPr lang="en-US" altLang="uk-UA" sz="3200" b="1">
                <a:solidFill>
                  <a:srgbClr val="00B050"/>
                </a:solidFill>
              </a:rPr>
              <a:t>Introduction of EIA – environmental breakthrough</a:t>
            </a:r>
            <a:endParaRPr lang="uk-UA" altLang="uk-UA" sz="3200" b="1">
              <a:solidFill>
                <a:srgbClr val="00B050"/>
              </a:solidFill>
            </a:endParaRPr>
          </a:p>
        </p:txBody>
      </p:sp>
      <p:sp>
        <p:nvSpPr>
          <p:cNvPr id="38915" name="Content Placeholder 2"/>
          <p:cNvSpPr>
            <a:spLocks noGrp="1"/>
          </p:cNvSpPr>
          <p:nvPr>
            <p:ph idx="1"/>
          </p:nvPr>
        </p:nvSpPr>
        <p:spPr>
          <a:xfrm>
            <a:off x="714895" y="1825625"/>
            <a:ext cx="10638905" cy="4351338"/>
          </a:xfrm>
        </p:spPr>
        <p:txBody>
          <a:bodyPr>
            <a:normAutofit/>
          </a:bodyPr>
          <a:lstStyle/>
          <a:p>
            <a:pPr marL="0" indent="0">
              <a:buNone/>
            </a:pPr>
            <a:r>
              <a:rPr lang="en-US" altLang="uk-UA" sz="3200" dirty="0" smtClean="0">
                <a:solidFill>
                  <a:srgbClr val="00B050"/>
                </a:solidFill>
              </a:rPr>
              <a:t>The filter mechanism for environmentally hazardous projects</a:t>
            </a:r>
          </a:p>
          <a:p>
            <a:pPr marL="0" indent="0">
              <a:buNone/>
            </a:pPr>
            <a:r>
              <a:rPr lang="en-US" altLang="uk-UA" sz="3200" dirty="0" smtClean="0">
                <a:solidFill>
                  <a:srgbClr val="00B050"/>
                </a:solidFill>
              </a:rPr>
              <a:t>Effective preventive tool (mandatory EIA report)</a:t>
            </a:r>
          </a:p>
          <a:p>
            <a:pPr marL="0" indent="0">
              <a:buNone/>
            </a:pPr>
            <a:r>
              <a:rPr lang="en-US" altLang="uk-UA" sz="3200" dirty="0" smtClean="0">
                <a:solidFill>
                  <a:srgbClr val="00B050"/>
                </a:solidFill>
              </a:rPr>
              <a:t>Transparent procedure (online database of EIA conclusions)</a:t>
            </a:r>
          </a:p>
          <a:p>
            <a:pPr marL="0" indent="0">
              <a:buNone/>
            </a:pPr>
            <a:r>
              <a:rPr lang="en-US" altLang="uk-UA" sz="3200" dirty="0" smtClean="0">
                <a:solidFill>
                  <a:srgbClr val="00B050"/>
                </a:solidFill>
              </a:rPr>
              <a:t>Effective procedure of public participation</a:t>
            </a:r>
          </a:p>
          <a:p>
            <a:pPr marL="0" indent="0">
              <a:buNone/>
            </a:pPr>
            <a:r>
              <a:rPr lang="en-US" altLang="uk-UA" sz="3200" dirty="0" smtClean="0">
                <a:solidFill>
                  <a:srgbClr val="00B050"/>
                </a:solidFill>
              </a:rPr>
              <a:t>The tool of ensuring sustainable development </a:t>
            </a:r>
          </a:p>
          <a:p>
            <a:pPr marL="0" indent="0">
              <a:buNone/>
            </a:pPr>
            <a:r>
              <a:rPr lang="en-US" altLang="uk-UA" sz="3200" dirty="0" smtClean="0">
                <a:solidFill>
                  <a:srgbClr val="00B050"/>
                </a:solidFill>
              </a:rPr>
              <a:t>Ukraine is back in compliance with the Aarhus Convention </a:t>
            </a:r>
            <a:endParaRPr lang="uk-UA" altLang="uk-UA" sz="3200" dirty="0" smtClean="0">
              <a:solidFill>
                <a:srgbClr val="00B050"/>
              </a:solidFill>
            </a:endParaRPr>
          </a:p>
        </p:txBody>
      </p:sp>
    </p:spTree>
    <p:extLst>
      <p:ext uri="{BB962C8B-B14F-4D97-AF65-F5344CB8AC3E}">
        <p14:creationId xmlns:p14="http://schemas.microsoft.com/office/powerpoint/2010/main" val="82396513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uk-UA" sz="3200" b="1" dirty="0">
                <a:solidFill>
                  <a:srgbClr val="00B050"/>
                </a:solidFill>
              </a:rPr>
              <a:t>Strategic Environmental Assessment (SEA) </a:t>
            </a:r>
            <a:endParaRPr lang="uk-UA" altLang="uk-UA" sz="3200" b="1" dirty="0">
              <a:solidFill>
                <a:srgbClr val="00B050"/>
              </a:solidFill>
            </a:endParaRPr>
          </a:p>
        </p:txBody>
      </p:sp>
      <p:sp>
        <p:nvSpPr>
          <p:cNvPr id="39939" name="Content Placeholder 2"/>
          <p:cNvSpPr>
            <a:spLocks noGrp="1"/>
          </p:cNvSpPr>
          <p:nvPr>
            <p:ph idx="1"/>
          </p:nvPr>
        </p:nvSpPr>
        <p:spPr/>
        <p:txBody>
          <a:bodyPr/>
          <a:lstStyle/>
          <a:p>
            <a:pPr marL="0" indent="0">
              <a:buNone/>
            </a:pPr>
            <a:r>
              <a:rPr lang="en-US" altLang="uk-UA" sz="3200" dirty="0">
                <a:solidFill>
                  <a:srgbClr val="00B050"/>
                </a:solidFill>
              </a:rPr>
              <a:t>The tool of ensuring integration of environmental component into all policy fields – environmental </a:t>
            </a:r>
            <a:r>
              <a:rPr lang="en-US" altLang="uk-UA" sz="3200" dirty="0" err="1">
                <a:solidFill>
                  <a:srgbClr val="00B050"/>
                </a:solidFill>
              </a:rPr>
              <a:t>lense</a:t>
            </a:r>
            <a:r>
              <a:rPr lang="en-US" altLang="uk-UA" sz="3200" dirty="0">
                <a:solidFill>
                  <a:srgbClr val="00B050"/>
                </a:solidFill>
              </a:rPr>
              <a:t> </a:t>
            </a:r>
          </a:p>
          <a:p>
            <a:pPr marL="0" indent="0">
              <a:buNone/>
            </a:pPr>
            <a:r>
              <a:rPr lang="en-US" altLang="uk-UA" sz="3200" dirty="0">
                <a:solidFill>
                  <a:srgbClr val="00B050"/>
                </a:solidFill>
              </a:rPr>
              <a:t>SEA Protocol </a:t>
            </a:r>
            <a:r>
              <a:rPr lang="en-US" altLang="uk-UA" sz="3200" dirty="0" smtClean="0">
                <a:solidFill>
                  <a:srgbClr val="00B050"/>
                </a:solidFill>
              </a:rPr>
              <a:t>ratifi</a:t>
            </a:r>
            <a:r>
              <a:rPr lang="en-US" altLang="uk-UA" sz="3200" dirty="0" smtClean="0">
                <a:solidFill>
                  <a:srgbClr val="00B050"/>
                </a:solidFill>
              </a:rPr>
              <a:t>ed </a:t>
            </a:r>
            <a:r>
              <a:rPr lang="en-US" altLang="uk-UA" sz="3200" dirty="0">
                <a:solidFill>
                  <a:srgbClr val="00B050"/>
                </a:solidFill>
              </a:rPr>
              <a:t>by Ukraine </a:t>
            </a:r>
          </a:p>
          <a:p>
            <a:pPr marL="0" indent="0">
              <a:buNone/>
            </a:pPr>
            <a:r>
              <a:rPr lang="en-US" altLang="uk-UA" sz="3200" dirty="0">
                <a:solidFill>
                  <a:srgbClr val="00B050"/>
                </a:solidFill>
              </a:rPr>
              <a:t>Draft law on SEA on the final stage of adoption </a:t>
            </a:r>
          </a:p>
          <a:p>
            <a:pPr marL="0" indent="0">
              <a:buNone/>
            </a:pPr>
            <a:r>
              <a:rPr lang="en-US" altLang="uk-UA" sz="3200" dirty="0">
                <a:solidFill>
                  <a:srgbClr val="00B050"/>
                </a:solidFill>
              </a:rPr>
              <a:t>Enforcement of Ukraine’s obligations with the SEA Protocol (EPL’s case) </a:t>
            </a:r>
          </a:p>
          <a:p>
            <a:pPr marL="0" indent="0">
              <a:buNone/>
            </a:pPr>
            <a:endParaRPr lang="uk-UA" altLang="uk-UA" dirty="0">
              <a:solidFill>
                <a:srgbClr val="00B050"/>
              </a:solidFill>
            </a:endParaRPr>
          </a:p>
        </p:txBody>
      </p:sp>
    </p:spTree>
    <p:extLst>
      <p:ext uri="{BB962C8B-B14F-4D97-AF65-F5344CB8AC3E}">
        <p14:creationId xmlns:p14="http://schemas.microsoft.com/office/powerpoint/2010/main" val="262169301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476250"/>
            <a:ext cx="8229600" cy="941388"/>
          </a:xfrm>
        </p:spPr>
        <p:txBody>
          <a:bodyPr>
            <a:noAutofit/>
          </a:bodyPr>
          <a:lstStyle/>
          <a:p>
            <a:pPr eaLnBrk="1" hangingPunct="1"/>
            <a:r>
              <a:rPr lang="en-US" altLang="uk-UA" sz="3200" b="1" dirty="0">
                <a:solidFill>
                  <a:srgbClr val="00B050"/>
                </a:solidFill>
              </a:rPr>
              <a:t>Ukraine’s international obligations on climate change </a:t>
            </a:r>
            <a:endParaRPr lang="uk-UA" altLang="uk-UA" sz="3200" b="1" dirty="0">
              <a:solidFill>
                <a:srgbClr val="00B050"/>
              </a:solidFill>
            </a:endParaRPr>
          </a:p>
        </p:txBody>
      </p:sp>
      <p:sp>
        <p:nvSpPr>
          <p:cNvPr id="40963" name="Content Placeholder 2"/>
          <p:cNvSpPr>
            <a:spLocks noGrp="1"/>
          </p:cNvSpPr>
          <p:nvPr>
            <p:ph idx="1"/>
          </p:nvPr>
        </p:nvSpPr>
        <p:spPr/>
        <p:txBody>
          <a:bodyPr>
            <a:normAutofit/>
          </a:bodyPr>
          <a:lstStyle/>
          <a:p>
            <a:pPr eaLnBrk="1" hangingPunct="1">
              <a:buFontTx/>
              <a:buChar char="-"/>
            </a:pPr>
            <a:r>
              <a:rPr lang="en-US" altLang="uk-UA" sz="3200" dirty="0">
                <a:solidFill>
                  <a:srgbClr val="00B050"/>
                </a:solidFill>
              </a:rPr>
              <a:t>Ukraine is back in compliance with the Kyoto Protocol </a:t>
            </a:r>
          </a:p>
          <a:p>
            <a:pPr eaLnBrk="1" hangingPunct="1">
              <a:buFontTx/>
              <a:buChar char="-"/>
            </a:pPr>
            <a:r>
              <a:rPr lang="en-US" altLang="uk-UA" sz="3200" dirty="0">
                <a:solidFill>
                  <a:srgbClr val="00B050"/>
                </a:solidFill>
              </a:rPr>
              <a:t>The draft law “On Protection of the Ozone Layer” </a:t>
            </a:r>
          </a:p>
          <a:p>
            <a:pPr eaLnBrk="1" hangingPunct="1">
              <a:buFontTx/>
              <a:buChar char="-"/>
            </a:pPr>
            <a:r>
              <a:rPr lang="en-US" altLang="uk-UA" sz="3200" dirty="0">
                <a:solidFill>
                  <a:srgbClr val="00B050"/>
                </a:solidFill>
              </a:rPr>
              <a:t>The Paris Agreement -</a:t>
            </a:r>
            <a:r>
              <a:rPr lang="en-US" altLang="uk-UA" sz="3200" dirty="0" smtClean="0">
                <a:solidFill>
                  <a:srgbClr val="00B050"/>
                </a:solidFill>
              </a:rPr>
              <a:t> </a:t>
            </a:r>
            <a:r>
              <a:rPr lang="en-US" altLang="uk-UA" sz="3200" dirty="0">
                <a:solidFill>
                  <a:srgbClr val="00B050"/>
                </a:solidFill>
              </a:rPr>
              <a:t>Ukraine </a:t>
            </a:r>
            <a:r>
              <a:rPr lang="en-US" altLang="uk-UA" sz="3200" dirty="0" smtClean="0">
                <a:solidFill>
                  <a:srgbClr val="00B050"/>
                </a:solidFill>
              </a:rPr>
              <a:t>joined in solidarity to promote international commitment to decrease GHGs emissions </a:t>
            </a:r>
          </a:p>
          <a:p>
            <a:pPr eaLnBrk="1" hangingPunct="1">
              <a:buFontTx/>
              <a:buChar char="-"/>
            </a:pPr>
            <a:r>
              <a:rPr lang="en-US" altLang="uk-UA" sz="3200" dirty="0" smtClean="0">
                <a:solidFill>
                  <a:srgbClr val="00B050"/>
                </a:solidFill>
              </a:rPr>
              <a:t>Membership in the European Energy Community as a tool of increasing the share of renewable energy and decreasing emissions </a:t>
            </a:r>
            <a:endParaRPr lang="uk-UA" altLang="uk-UA" sz="3200" dirty="0">
              <a:solidFill>
                <a:srgbClr val="00B050"/>
              </a:solidFill>
            </a:endParaRPr>
          </a:p>
        </p:txBody>
      </p:sp>
    </p:spTree>
    <p:extLst>
      <p:ext uri="{BB962C8B-B14F-4D97-AF65-F5344CB8AC3E}">
        <p14:creationId xmlns:p14="http://schemas.microsoft.com/office/powerpoint/2010/main" val="421968962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81200" y="692150"/>
            <a:ext cx="8229600" cy="908050"/>
          </a:xfrm>
        </p:spPr>
        <p:txBody>
          <a:bodyPr/>
          <a:lstStyle/>
          <a:p>
            <a:pPr eaLnBrk="1" hangingPunct="1"/>
            <a:r>
              <a:rPr lang="en-US" altLang="uk-UA" sz="2800" b="1">
                <a:solidFill>
                  <a:srgbClr val="00B050"/>
                </a:solidFill>
              </a:rPr>
              <a:t>Adaptation of Water Framework Directive in Ukraine </a:t>
            </a:r>
            <a:endParaRPr lang="uk-UA" altLang="uk-UA" sz="2800" b="1">
              <a:solidFill>
                <a:srgbClr val="00B050"/>
              </a:solidFill>
            </a:endParaRPr>
          </a:p>
        </p:txBody>
      </p:sp>
      <p:sp>
        <p:nvSpPr>
          <p:cNvPr id="41987" name="Content Placeholder 2"/>
          <p:cNvSpPr>
            <a:spLocks noGrp="1"/>
          </p:cNvSpPr>
          <p:nvPr>
            <p:ph idx="1"/>
          </p:nvPr>
        </p:nvSpPr>
        <p:spPr/>
        <p:txBody>
          <a:bodyPr>
            <a:normAutofit/>
          </a:bodyPr>
          <a:lstStyle/>
          <a:p>
            <a:pPr marL="0" indent="0">
              <a:buNone/>
            </a:pPr>
            <a:r>
              <a:rPr lang="en-US" altLang="uk-UA" dirty="0">
                <a:solidFill>
                  <a:srgbClr val="00B050"/>
                </a:solidFill>
              </a:rPr>
              <a:t>The leader in implementation of AA</a:t>
            </a:r>
          </a:p>
          <a:p>
            <a:pPr marL="0" indent="0">
              <a:buNone/>
            </a:pPr>
            <a:r>
              <a:rPr lang="en-US" altLang="uk-UA" dirty="0">
                <a:solidFill>
                  <a:srgbClr val="00B050"/>
                </a:solidFill>
              </a:rPr>
              <a:t>The framework law adopted introducing the basin approach to water management</a:t>
            </a:r>
          </a:p>
          <a:p>
            <a:pPr marL="0" indent="0">
              <a:buNone/>
            </a:pPr>
            <a:r>
              <a:rPr lang="en-US" altLang="uk-UA" dirty="0">
                <a:solidFill>
                  <a:srgbClr val="00B050"/>
                </a:solidFill>
              </a:rPr>
              <a:t>Classification of water objects according to ecological and chemical status</a:t>
            </a:r>
          </a:p>
          <a:p>
            <a:pPr marL="0" indent="0">
              <a:buNone/>
            </a:pPr>
            <a:r>
              <a:rPr lang="en-US" altLang="uk-UA" dirty="0">
                <a:solidFill>
                  <a:srgbClr val="00B050"/>
                </a:solidFill>
              </a:rPr>
              <a:t>Indicators of good water quality </a:t>
            </a:r>
          </a:p>
          <a:p>
            <a:pPr marL="0" indent="0">
              <a:buNone/>
            </a:pPr>
            <a:r>
              <a:rPr lang="en-US" altLang="uk-UA" dirty="0">
                <a:solidFill>
                  <a:srgbClr val="00B050"/>
                </a:solidFill>
              </a:rPr>
              <a:t>The regulatory base for implementation of the legislation has been developed </a:t>
            </a:r>
          </a:p>
          <a:p>
            <a:pPr marL="0" indent="0">
              <a:buNone/>
            </a:pPr>
            <a:r>
              <a:rPr lang="en-US" altLang="uk-UA" dirty="0">
                <a:solidFill>
                  <a:srgbClr val="00B050"/>
                </a:solidFill>
              </a:rPr>
              <a:t>Next step – enforcement </a:t>
            </a:r>
            <a:endParaRPr lang="uk-UA" altLang="uk-UA" dirty="0">
              <a:solidFill>
                <a:srgbClr val="00B050"/>
              </a:solidFill>
            </a:endParaRPr>
          </a:p>
        </p:txBody>
      </p:sp>
    </p:spTree>
    <p:extLst>
      <p:ext uri="{BB962C8B-B14F-4D97-AF65-F5344CB8AC3E}">
        <p14:creationId xmlns:p14="http://schemas.microsoft.com/office/powerpoint/2010/main" val="41312498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uk-UA" b="1" smtClean="0">
                <a:solidFill>
                  <a:srgbClr val="00B050"/>
                </a:solidFill>
              </a:rPr>
              <a:t>Waste policy and legislation </a:t>
            </a:r>
            <a:endParaRPr lang="uk-UA" altLang="uk-UA" b="1" smtClean="0">
              <a:solidFill>
                <a:srgbClr val="00B050"/>
              </a:solidFill>
            </a:endParaRPr>
          </a:p>
        </p:txBody>
      </p:sp>
      <p:sp>
        <p:nvSpPr>
          <p:cNvPr id="43011" name="Content Placeholder 2"/>
          <p:cNvSpPr>
            <a:spLocks noGrp="1"/>
          </p:cNvSpPr>
          <p:nvPr>
            <p:ph idx="1"/>
          </p:nvPr>
        </p:nvSpPr>
        <p:spPr/>
        <p:txBody>
          <a:bodyPr>
            <a:normAutofit/>
          </a:bodyPr>
          <a:lstStyle/>
          <a:p>
            <a:pPr marL="0" indent="0">
              <a:buNone/>
            </a:pPr>
            <a:r>
              <a:rPr lang="en-US" altLang="uk-UA" sz="3200" dirty="0" smtClean="0">
                <a:solidFill>
                  <a:srgbClr val="00B050"/>
                </a:solidFill>
              </a:rPr>
              <a:t>National Waste Strategy – conceptual shift from landfilling to waste prevention and reuse </a:t>
            </a:r>
          </a:p>
          <a:p>
            <a:pPr marL="0" indent="0">
              <a:buNone/>
            </a:pPr>
            <a:r>
              <a:rPr lang="en-US" altLang="uk-UA" sz="3200" dirty="0" smtClean="0">
                <a:solidFill>
                  <a:srgbClr val="00B050"/>
                </a:solidFill>
              </a:rPr>
              <a:t>Development of new legislation  (framework waste </a:t>
            </a:r>
            <a:r>
              <a:rPr lang="en-US" altLang="uk-UA" sz="3200" dirty="0" err="1" smtClean="0">
                <a:solidFill>
                  <a:srgbClr val="00B050"/>
                </a:solidFill>
              </a:rPr>
              <a:t>lawe</a:t>
            </a:r>
            <a:r>
              <a:rPr lang="en-US" altLang="uk-UA" sz="3200" dirty="0" smtClean="0">
                <a:solidFill>
                  <a:srgbClr val="00B050"/>
                </a:solidFill>
              </a:rPr>
              <a:t>, legislation on packaging, plastic waste, WEEE) </a:t>
            </a:r>
          </a:p>
          <a:p>
            <a:pPr marL="0" indent="0">
              <a:buNone/>
            </a:pPr>
            <a:r>
              <a:rPr lang="en-US" altLang="uk-UA" sz="3200" dirty="0" smtClean="0">
                <a:solidFill>
                  <a:srgbClr val="00B050"/>
                </a:solidFill>
              </a:rPr>
              <a:t>Switch to efficient technologies</a:t>
            </a:r>
            <a:endParaRPr lang="uk-UA" altLang="uk-UA" sz="3200" dirty="0" smtClean="0">
              <a:solidFill>
                <a:srgbClr val="00B050"/>
              </a:solidFill>
            </a:endParaRPr>
          </a:p>
        </p:txBody>
      </p:sp>
    </p:spTree>
    <p:extLst>
      <p:ext uri="{BB962C8B-B14F-4D97-AF65-F5344CB8AC3E}">
        <p14:creationId xmlns:p14="http://schemas.microsoft.com/office/powerpoint/2010/main" val="202277904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92314" y="115889"/>
            <a:ext cx="8047037" cy="1264024"/>
          </a:xfrm>
        </p:spPr>
        <p:txBody>
          <a:bodyPr/>
          <a:lstStyle/>
          <a:p>
            <a:pPr eaLnBrk="1" hangingPunct="1"/>
            <a:r>
              <a:rPr lang="en-US" altLang="uk-UA" b="1" dirty="0" smtClean="0">
                <a:solidFill>
                  <a:srgbClr val="00B050"/>
                </a:solidFill>
              </a:rPr>
              <a:t>   Conclusions</a:t>
            </a:r>
            <a:endParaRPr lang="uk-UA" altLang="uk-UA" b="1" dirty="0" smtClean="0">
              <a:solidFill>
                <a:srgbClr val="00B050"/>
              </a:solidFill>
            </a:endParaRPr>
          </a:p>
        </p:txBody>
      </p:sp>
      <p:sp>
        <p:nvSpPr>
          <p:cNvPr id="44035" name="Text Placeholder 2"/>
          <p:cNvSpPr>
            <a:spLocks noGrp="1"/>
          </p:cNvSpPr>
          <p:nvPr>
            <p:ph type="body" idx="1"/>
          </p:nvPr>
        </p:nvSpPr>
        <p:spPr>
          <a:xfrm>
            <a:off x="814648" y="1379913"/>
            <a:ext cx="10291156" cy="5353395"/>
          </a:xfrm>
        </p:spPr>
        <p:txBody>
          <a:bodyPr>
            <a:noAutofit/>
          </a:bodyPr>
          <a:lstStyle/>
          <a:p>
            <a:pPr eaLnBrk="1" hangingPunct="1"/>
            <a:r>
              <a:rPr lang="en-US" altLang="uk-UA" dirty="0">
                <a:solidFill>
                  <a:srgbClr val="00B050"/>
                </a:solidFill>
              </a:rPr>
              <a:t>Systematic changes are needed in the fields of environmental control, responsibility for environmental violations</a:t>
            </a:r>
          </a:p>
          <a:p>
            <a:pPr eaLnBrk="1" hangingPunct="1"/>
            <a:r>
              <a:rPr lang="en-US" altLang="uk-UA" dirty="0">
                <a:solidFill>
                  <a:srgbClr val="00B050"/>
                </a:solidFill>
              </a:rPr>
              <a:t>It is vital to raise environmental awareness and culture of Ukrainians </a:t>
            </a:r>
          </a:p>
          <a:p>
            <a:pPr eaLnBrk="1" hangingPunct="1"/>
            <a:r>
              <a:rPr lang="en-US" altLang="uk-UA" dirty="0">
                <a:solidFill>
                  <a:srgbClr val="00B050"/>
                </a:solidFill>
              </a:rPr>
              <a:t>Ukraine should intensify its efforts in implementation of the EU-Ukraine Association Agreement and bringing Ukrainian legislation into compliance with European norms with particular focus on enactment and enforcement of new legislation on environmental impact assessment (EIA) and strategic environmental assessment (SEA) </a:t>
            </a:r>
            <a:endParaRPr lang="en-US" altLang="uk-UA" dirty="0" smtClean="0">
              <a:solidFill>
                <a:srgbClr val="00B050"/>
              </a:solidFill>
            </a:endParaRPr>
          </a:p>
          <a:p>
            <a:pPr eaLnBrk="1" hangingPunct="1"/>
            <a:r>
              <a:rPr lang="en-US" altLang="uk-UA" dirty="0" smtClean="0">
                <a:solidFill>
                  <a:srgbClr val="00B050"/>
                </a:solidFill>
              </a:rPr>
              <a:t>Active engagement of civil society – driving force of changes </a:t>
            </a:r>
            <a:endParaRPr lang="uk-UA" altLang="uk-UA" dirty="0">
              <a:solidFill>
                <a:srgbClr val="00B050"/>
              </a:solidFill>
            </a:endParaRPr>
          </a:p>
        </p:txBody>
      </p:sp>
    </p:spTree>
    <p:extLst>
      <p:ext uri="{BB962C8B-B14F-4D97-AF65-F5344CB8AC3E}">
        <p14:creationId xmlns:p14="http://schemas.microsoft.com/office/powerpoint/2010/main" val="31482397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US" altLang="uk-UA" sz="3200" b="1" dirty="0">
                <a:solidFill>
                  <a:srgbClr val="00B050"/>
                </a:solidFill>
              </a:rPr>
              <a:t>Global environmental degradation</a:t>
            </a:r>
            <a:endParaRPr lang="uk-UA" altLang="uk-UA" sz="3200" b="1" dirty="0">
              <a:solidFill>
                <a:srgbClr val="00B050"/>
              </a:solidFill>
            </a:endParaRPr>
          </a:p>
        </p:txBody>
      </p:sp>
      <p:sp>
        <p:nvSpPr>
          <p:cNvPr id="2" name="Text Placeholder 1"/>
          <p:cNvSpPr>
            <a:spLocks noGrp="1"/>
          </p:cNvSpPr>
          <p:nvPr>
            <p:ph type="body" sz="half" idx="1"/>
          </p:nvPr>
        </p:nvSpPr>
        <p:spPr>
          <a:xfrm>
            <a:off x="609600" y="1100139"/>
            <a:ext cx="6591300" cy="5026026"/>
          </a:xfrm>
        </p:spPr>
        <p:txBody>
          <a:bodyPr/>
          <a:lstStyle/>
          <a:p>
            <a:pPr eaLnBrk="1" hangingPunct="1"/>
            <a:r>
              <a:rPr lang="en-US" altLang="uk-UA" dirty="0">
                <a:solidFill>
                  <a:srgbClr val="00B050"/>
                </a:solidFill>
              </a:rPr>
              <a:t>a child dies every 8 second because of contaminated water </a:t>
            </a:r>
          </a:p>
          <a:p>
            <a:pPr eaLnBrk="1" hangingPunct="1"/>
            <a:r>
              <a:rPr lang="en-US" altLang="uk-UA" dirty="0">
                <a:solidFill>
                  <a:srgbClr val="00B050"/>
                </a:solidFill>
              </a:rPr>
              <a:t>14 billion of garbage are dumped into the ocean every year </a:t>
            </a:r>
          </a:p>
          <a:p>
            <a:pPr eaLnBrk="1" hangingPunct="1"/>
            <a:r>
              <a:rPr lang="en-US" altLang="uk-UA" dirty="0">
                <a:solidFill>
                  <a:srgbClr val="00B050"/>
                </a:solidFill>
              </a:rPr>
              <a:t>we have already lost 27% of coral reefs </a:t>
            </a:r>
          </a:p>
          <a:p>
            <a:pPr eaLnBrk="1" hangingPunct="1"/>
            <a:r>
              <a:rPr lang="en-US" altLang="uk-UA" dirty="0">
                <a:solidFill>
                  <a:srgbClr val="00B050"/>
                </a:solidFill>
              </a:rPr>
              <a:t>breathing the air in Mumbai (India) for 1 day is equal to smoking 100 cigarettes. </a:t>
            </a:r>
          </a:p>
          <a:p>
            <a:pPr eaLnBrk="1" hangingPunct="1"/>
            <a:r>
              <a:rPr lang="en-US" altLang="uk-UA" dirty="0">
                <a:solidFill>
                  <a:srgbClr val="00B050"/>
                </a:solidFill>
              </a:rPr>
              <a:t>the Earth has already lost 80% of its forests</a:t>
            </a:r>
          </a:p>
          <a:p>
            <a:pPr eaLnBrk="1" hangingPunct="1"/>
            <a:r>
              <a:rPr lang="en-US" altLang="uk-UA" dirty="0">
                <a:solidFill>
                  <a:srgbClr val="00B050"/>
                </a:solidFill>
              </a:rPr>
              <a:t>we are using up 50% more natural resources than the Earth can provide</a:t>
            </a:r>
            <a:endParaRPr lang="uk-UA" altLang="uk-UA" dirty="0">
              <a:solidFill>
                <a:srgbClr val="00B050"/>
              </a:solidFill>
            </a:endParaRPr>
          </a:p>
          <a:p>
            <a:pPr eaLnBrk="1" hangingPunct="1"/>
            <a:endParaRPr lang="uk-UA" altLang="uk-UA" dirty="0"/>
          </a:p>
          <a:p>
            <a:endParaRPr lang="uk-UA" dirty="0"/>
          </a:p>
        </p:txBody>
      </p:sp>
      <p:pic>
        <p:nvPicPr>
          <p:cNvPr id="10243"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7200900" y="328613"/>
            <a:ext cx="4381500" cy="2857500"/>
          </a:xfrm>
        </p:spPr>
      </p:pic>
      <p:pic>
        <p:nvPicPr>
          <p:cNvPr id="3" name="Content Placeholder 2"/>
          <p:cNvPicPr>
            <a:picLocks noGrp="1" noChangeAspect="1"/>
          </p:cNvPicPr>
          <p:nvPr>
            <p:ph sz="quarter" idx="3"/>
          </p:nvPr>
        </p:nvPicPr>
        <p:blipFill>
          <a:blip r:embed="rId4"/>
          <a:stretch>
            <a:fillRect/>
          </a:stretch>
        </p:blipFill>
        <p:spPr>
          <a:xfrm>
            <a:off x="7200900" y="3429000"/>
            <a:ext cx="4514850" cy="2697163"/>
          </a:xfrm>
          <a:prstGeom prst="rect">
            <a:avLst/>
          </a:prstGeom>
        </p:spPr>
      </p:pic>
    </p:spTree>
    <p:extLst>
      <p:ext uri="{BB962C8B-B14F-4D97-AF65-F5344CB8AC3E}">
        <p14:creationId xmlns:p14="http://schemas.microsoft.com/office/powerpoint/2010/main" val="2805339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uk-UA" smtClean="0">
                <a:solidFill>
                  <a:schemeClr val="tx1"/>
                </a:solidFill>
              </a:rPr>
              <a:t> </a:t>
            </a:r>
            <a:r>
              <a:rPr lang="en-US" altLang="uk-UA" b="1" smtClean="0">
                <a:solidFill>
                  <a:srgbClr val="00B050"/>
                </a:solidFill>
              </a:rPr>
              <a:t>Ukraine: important facts </a:t>
            </a:r>
            <a:endParaRPr lang="uk-UA" altLang="uk-UA" smtClean="0">
              <a:solidFill>
                <a:srgbClr val="00B050"/>
              </a:solidFill>
            </a:endParaRPr>
          </a:p>
        </p:txBody>
      </p:sp>
      <p:sp>
        <p:nvSpPr>
          <p:cNvPr id="12291" name="Text Placeholder 2"/>
          <p:cNvSpPr>
            <a:spLocks noGrp="1"/>
          </p:cNvSpPr>
          <p:nvPr>
            <p:ph type="body" sz="half" idx="1"/>
          </p:nvPr>
        </p:nvSpPr>
        <p:spPr>
          <a:xfrm>
            <a:off x="742950" y="1600201"/>
            <a:ext cx="4286250" cy="4525963"/>
          </a:xfrm>
        </p:spPr>
        <p:txBody>
          <a:bodyPr>
            <a:normAutofit/>
          </a:bodyPr>
          <a:lstStyle/>
          <a:p>
            <a:pPr eaLnBrk="1" hangingPunct="1"/>
            <a:r>
              <a:rPr lang="en-US" altLang="uk-UA" dirty="0">
                <a:solidFill>
                  <a:srgbClr val="00B050"/>
                </a:solidFill>
              </a:rPr>
              <a:t>In Ukraine, every 15 minutes 5 people (including 3 children) die because of poor state of the environment (WHO)</a:t>
            </a:r>
          </a:p>
          <a:p>
            <a:pPr eaLnBrk="1" hangingPunct="1"/>
            <a:r>
              <a:rPr lang="en-US" altLang="uk-UA" dirty="0">
                <a:solidFill>
                  <a:srgbClr val="00B050"/>
                </a:solidFill>
              </a:rPr>
              <a:t>The average life expectancy is 71,2 years (10-15 years shorter than in European countries)</a:t>
            </a:r>
          </a:p>
        </p:txBody>
      </p:sp>
      <p:sp>
        <p:nvSpPr>
          <p:cNvPr id="12292" name="Content Placeholder 4"/>
          <p:cNvSpPr>
            <a:spLocks noGrp="1"/>
          </p:cNvSpPr>
          <p:nvPr>
            <p:ph sz="half" idx="2"/>
          </p:nvPr>
        </p:nvSpPr>
        <p:spPr/>
        <p:txBody>
          <a:bodyPr/>
          <a:lstStyle/>
          <a:p>
            <a:pPr marL="0" indent="0">
              <a:buNone/>
            </a:pPr>
            <a:endParaRPr lang="uk-UA" altLang="uk-UA" smtClean="0"/>
          </a:p>
        </p:txBody>
      </p:sp>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052514"/>
            <a:ext cx="6810375" cy="564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9028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uk-UA" smtClean="0">
                <a:solidFill>
                  <a:schemeClr val="tx1"/>
                </a:solidFill>
              </a:rPr>
              <a:t> </a:t>
            </a:r>
            <a:r>
              <a:rPr lang="en-US" altLang="uk-UA" b="1" smtClean="0">
                <a:solidFill>
                  <a:srgbClr val="00B050"/>
                </a:solidFill>
              </a:rPr>
              <a:t>Ukraine: important facts </a:t>
            </a:r>
            <a:endParaRPr lang="uk-UA" altLang="uk-UA" smtClean="0">
              <a:solidFill>
                <a:srgbClr val="00B050"/>
              </a:solidFill>
            </a:endParaRPr>
          </a:p>
        </p:txBody>
      </p:sp>
      <p:sp>
        <p:nvSpPr>
          <p:cNvPr id="13315" name="Text Placeholder 2"/>
          <p:cNvSpPr>
            <a:spLocks noGrp="1"/>
          </p:cNvSpPr>
          <p:nvPr>
            <p:ph type="body" sz="half" idx="1"/>
          </p:nvPr>
        </p:nvSpPr>
        <p:spPr>
          <a:xfrm>
            <a:off x="757239" y="1957388"/>
            <a:ext cx="5699126" cy="3848101"/>
          </a:xfrm>
        </p:spPr>
        <p:txBody>
          <a:bodyPr/>
          <a:lstStyle/>
          <a:p>
            <a:pPr eaLnBrk="1" hangingPunct="1"/>
            <a:r>
              <a:rPr lang="en-US" altLang="uk-UA" dirty="0">
                <a:solidFill>
                  <a:srgbClr val="00B050"/>
                </a:solidFill>
              </a:rPr>
              <a:t>28% of Ukrainian population breath the air that is dangerous for health </a:t>
            </a:r>
          </a:p>
          <a:p>
            <a:pPr eaLnBrk="1" hangingPunct="1"/>
            <a:r>
              <a:rPr lang="en-US" altLang="uk-UA" dirty="0">
                <a:solidFill>
                  <a:srgbClr val="00B050"/>
                </a:solidFill>
              </a:rPr>
              <a:t>20% of all waste water is dumped into the environment without any purification  </a:t>
            </a:r>
          </a:p>
          <a:p>
            <a:pPr eaLnBrk="1" hangingPunct="1"/>
            <a:r>
              <a:rPr lang="en-US" altLang="uk-UA" dirty="0">
                <a:solidFill>
                  <a:srgbClr val="00B050"/>
                </a:solidFill>
              </a:rPr>
              <a:t>40% of </a:t>
            </a:r>
            <a:r>
              <a:rPr lang="en-US" altLang="uk-UA" dirty="0" err="1">
                <a:solidFill>
                  <a:srgbClr val="00B050"/>
                </a:solidFill>
              </a:rPr>
              <a:t>ploughlands</a:t>
            </a:r>
            <a:r>
              <a:rPr lang="en-US" altLang="uk-UA" dirty="0">
                <a:solidFill>
                  <a:srgbClr val="00B050"/>
                </a:solidFill>
              </a:rPr>
              <a:t> are degraded </a:t>
            </a:r>
            <a:endParaRPr lang="uk-UA" altLang="uk-UA" dirty="0">
              <a:solidFill>
                <a:srgbClr val="00B050"/>
              </a:solidFill>
            </a:endParaRPr>
          </a:p>
        </p:txBody>
      </p:sp>
      <p:sp>
        <p:nvSpPr>
          <p:cNvPr id="13316" name="Content Placeholder 4"/>
          <p:cNvSpPr>
            <a:spLocks noGrp="1"/>
          </p:cNvSpPr>
          <p:nvPr>
            <p:ph sz="half" idx="2"/>
          </p:nvPr>
        </p:nvSpPr>
        <p:spPr>
          <a:xfrm>
            <a:off x="7175500" y="1600201"/>
            <a:ext cx="3384550" cy="3844925"/>
          </a:xfrm>
        </p:spPr>
        <p:txBody>
          <a:bodyPr>
            <a:normAutofit/>
          </a:bodyPr>
          <a:lstStyle/>
          <a:p>
            <a:pPr marL="0" indent="0">
              <a:buNone/>
            </a:pPr>
            <a:r>
              <a:rPr lang="en-US" altLang="uk-UA" sz="3600" b="1" i="1" dirty="0" smtClean="0">
                <a:solidFill>
                  <a:srgbClr val="00B050"/>
                </a:solidFill>
              </a:rPr>
              <a:t>Environment – it’s about life and there could be no compromise about it </a:t>
            </a:r>
            <a:endParaRPr lang="uk-UA" altLang="uk-UA" sz="3600" b="1" i="1" dirty="0" smtClean="0">
              <a:solidFill>
                <a:srgbClr val="00B050"/>
              </a:solidFill>
            </a:endParaRPr>
          </a:p>
        </p:txBody>
      </p:sp>
    </p:spTree>
    <p:extLst>
      <p:ext uri="{BB962C8B-B14F-4D97-AF65-F5344CB8AC3E}">
        <p14:creationId xmlns:p14="http://schemas.microsoft.com/office/powerpoint/2010/main" val="8779216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2152650" y="404813"/>
            <a:ext cx="7886700" cy="792162"/>
          </a:xfrm>
        </p:spPr>
        <p:txBody>
          <a:bodyPr/>
          <a:lstStyle/>
          <a:p>
            <a:pPr eaLnBrk="1" hangingPunct="1"/>
            <a:r>
              <a:rPr lang="en-US" altLang="uk-UA" smtClean="0"/>
              <a:t> </a:t>
            </a:r>
            <a:r>
              <a:rPr lang="en-US" altLang="uk-UA" sz="2800" b="1" i="1">
                <a:solidFill>
                  <a:srgbClr val="00B050"/>
                </a:solidFill>
              </a:rPr>
              <a:t>Overarching problems in the field of environment </a:t>
            </a:r>
            <a:endParaRPr lang="uk-UA" altLang="uk-UA" sz="2800" b="1" i="1">
              <a:solidFill>
                <a:srgbClr val="00B050"/>
              </a:solidFill>
            </a:endParaRPr>
          </a:p>
        </p:txBody>
      </p:sp>
      <p:sp>
        <p:nvSpPr>
          <p:cNvPr id="5" name="Text Placeholder 4"/>
          <p:cNvSpPr>
            <a:spLocks noGrp="1"/>
          </p:cNvSpPr>
          <p:nvPr>
            <p:ph type="body" idx="1"/>
          </p:nvPr>
        </p:nvSpPr>
        <p:spPr>
          <a:xfrm>
            <a:off x="2152650" y="1341439"/>
            <a:ext cx="7886700" cy="4535487"/>
          </a:xfrm>
        </p:spPr>
        <p:txBody>
          <a:bodyPr>
            <a:normAutofit/>
          </a:bodyPr>
          <a:lstStyle/>
          <a:p>
            <a:pPr marL="0" indent="0" algn="ctr">
              <a:buNone/>
              <a:defRPr/>
            </a:pPr>
            <a:r>
              <a:rPr lang="en-US" sz="3600" b="1" dirty="0">
                <a:solidFill>
                  <a:srgbClr val="00B050"/>
                </a:solidFill>
              </a:rPr>
              <a:t>Disregard for sustainable development principles</a:t>
            </a:r>
          </a:p>
          <a:p>
            <a:pPr marL="0" indent="0" algn="ctr">
              <a:buNone/>
              <a:defRPr/>
            </a:pPr>
            <a:r>
              <a:rPr lang="en-US" sz="3600" b="1" dirty="0">
                <a:solidFill>
                  <a:srgbClr val="00B050"/>
                </a:solidFill>
              </a:rPr>
              <a:t>Slow pace of AA implementation   </a:t>
            </a:r>
          </a:p>
          <a:p>
            <a:pPr marL="0" indent="0" algn="ctr">
              <a:buNone/>
              <a:defRPr/>
            </a:pPr>
            <a:r>
              <a:rPr lang="en-US" sz="3300" dirty="0">
                <a:solidFill>
                  <a:srgbClr val="00B050"/>
                </a:solidFill>
              </a:rPr>
              <a:t>Ineffective environmental control </a:t>
            </a:r>
          </a:p>
          <a:p>
            <a:pPr marL="0" indent="0" algn="ctr">
              <a:buNone/>
              <a:defRPr/>
            </a:pPr>
            <a:r>
              <a:rPr lang="en-US" sz="3300" dirty="0">
                <a:solidFill>
                  <a:srgbClr val="00B050"/>
                </a:solidFill>
              </a:rPr>
              <a:t>Lack of adequate legal responsibility for environmental crimes </a:t>
            </a:r>
          </a:p>
          <a:p>
            <a:pPr marL="0" indent="0" algn="ctr">
              <a:buNone/>
              <a:defRPr/>
            </a:pPr>
            <a:r>
              <a:rPr lang="en-US" sz="3300" dirty="0">
                <a:solidFill>
                  <a:srgbClr val="00B050"/>
                </a:solidFill>
              </a:rPr>
              <a:t>Low environmental awareness and culture </a:t>
            </a:r>
          </a:p>
          <a:p>
            <a:pPr marL="0" indent="0" algn="ctr">
              <a:buNone/>
              <a:defRPr/>
            </a:pPr>
            <a:endParaRPr lang="uk-UA" sz="3600" dirty="0"/>
          </a:p>
        </p:txBody>
      </p:sp>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5445125"/>
            <a:ext cx="3409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8769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altLang="uk-UA" sz="3600" b="1" dirty="0">
                <a:solidFill>
                  <a:srgbClr val="00B050"/>
                </a:solidFill>
              </a:rPr>
              <a:t>Disregard for sustainable development principles</a:t>
            </a:r>
            <a:endParaRPr lang="uk-UA" altLang="uk-UA" sz="3600" b="1" dirty="0">
              <a:solidFill>
                <a:srgbClr val="00B050"/>
              </a:solidFill>
            </a:endParaRPr>
          </a:p>
        </p:txBody>
      </p:sp>
      <p:sp>
        <p:nvSpPr>
          <p:cNvPr id="4" name="Text Placeholder 3"/>
          <p:cNvSpPr>
            <a:spLocks noGrp="1"/>
          </p:cNvSpPr>
          <p:nvPr>
            <p:ph type="body" sz="half" idx="1"/>
          </p:nvPr>
        </p:nvSpPr>
        <p:spPr>
          <a:xfrm>
            <a:off x="1085850" y="1700213"/>
            <a:ext cx="4229100" cy="4425950"/>
          </a:xfrm>
        </p:spPr>
        <p:txBody>
          <a:bodyPr/>
          <a:lstStyle/>
          <a:p>
            <a:pPr marL="0" indent="0" algn="ctr">
              <a:buNone/>
              <a:defRPr/>
            </a:pPr>
            <a:r>
              <a:rPr lang="en-US" b="1" dirty="0">
                <a:solidFill>
                  <a:srgbClr val="00B050"/>
                </a:solidFill>
              </a:rPr>
              <a:t>2020 Strategy of Sustainable Development of Ukraine – underestimation of environmental component </a:t>
            </a:r>
          </a:p>
          <a:p>
            <a:pPr marL="0" indent="0" algn="ctr">
              <a:buNone/>
              <a:defRPr/>
            </a:pPr>
            <a:r>
              <a:rPr lang="en-US" b="1" dirty="0">
                <a:solidFill>
                  <a:srgbClr val="00B050"/>
                </a:solidFill>
              </a:rPr>
              <a:t>Lack of cost-benefit analysis for the environment </a:t>
            </a:r>
          </a:p>
          <a:p>
            <a:pPr eaLnBrk="1" hangingPunct="1">
              <a:defRPr/>
            </a:pPr>
            <a:endParaRPr lang="uk-UA" dirty="0" smtClean="0"/>
          </a:p>
        </p:txBody>
      </p:sp>
      <p:pic>
        <p:nvPicPr>
          <p:cNvPr id="1536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1268413"/>
            <a:ext cx="5486400" cy="5443538"/>
          </a:xfrm>
        </p:spPr>
      </p:pic>
    </p:spTree>
    <p:extLst>
      <p:ext uri="{BB962C8B-B14F-4D97-AF65-F5344CB8AC3E}">
        <p14:creationId xmlns:p14="http://schemas.microsoft.com/office/powerpoint/2010/main" val="2715792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uk-UA" sz="3600" b="1" dirty="0">
                <a:solidFill>
                  <a:srgbClr val="00B050"/>
                </a:solidFill>
              </a:rPr>
              <a:t>Examples of disregard for SDGs </a:t>
            </a:r>
            <a:endParaRPr lang="uk-UA" altLang="uk-UA" sz="3600" b="1" dirty="0">
              <a:solidFill>
                <a:srgbClr val="00B050"/>
              </a:solidFill>
            </a:endParaRPr>
          </a:p>
        </p:txBody>
      </p:sp>
      <p:sp>
        <p:nvSpPr>
          <p:cNvPr id="16387" name="Content Placeholder 2"/>
          <p:cNvSpPr>
            <a:spLocks noGrp="1"/>
          </p:cNvSpPr>
          <p:nvPr>
            <p:ph idx="1"/>
          </p:nvPr>
        </p:nvSpPr>
        <p:spPr>
          <a:xfrm>
            <a:off x="1085850" y="1443038"/>
            <a:ext cx="9124950" cy="4414836"/>
          </a:xfrm>
        </p:spPr>
        <p:txBody>
          <a:bodyPr/>
          <a:lstStyle/>
          <a:p>
            <a:pPr marL="0" indent="0">
              <a:buNone/>
            </a:pPr>
            <a:r>
              <a:rPr lang="en-US" altLang="uk-UA" dirty="0" smtClean="0">
                <a:solidFill>
                  <a:srgbClr val="00B050"/>
                </a:solidFill>
              </a:rPr>
              <a:t>Small hydro power plants </a:t>
            </a:r>
          </a:p>
          <a:p>
            <a:pPr marL="0" indent="0">
              <a:buNone/>
            </a:pPr>
            <a:r>
              <a:rPr lang="en-US" altLang="uk-UA" dirty="0" smtClean="0">
                <a:solidFill>
                  <a:srgbClr val="00B050"/>
                </a:solidFill>
              </a:rPr>
              <a:t>0,15% of energy production </a:t>
            </a:r>
          </a:p>
          <a:p>
            <a:pPr marL="0" indent="0">
              <a:buNone/>
            </a:pPr>
            <a:r>
              <a:rPr lang="en-US" altLang="uk-UA" dirty="0" smtClean="0">
                <a:solidFill>
                  <a:srgbClr val="00B050"/>
                </a:solidFill>
              </a:rPr>
              <a:t>“Green” tariff </a:t>
            </a:r>
          </a:p>
          <a:p>
            <a:pPr marL="0" indent="0">
              <a:buNone/>
            </a:pPr>
            <a:endParaRPr lang="uk-UA" altLang="uk-UA" dirty="0" smtClean="0"/>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3238"/>
            <a:ext cx="10515599"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13136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DDDDDD"/>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DDDDDD"/>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DDDDDD"/>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DDDDDD"/>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1442</Words>
  <Application>Microsoft Office PowerPoint</Application>
  <PresentationFormat>Widescreen</PresentationFormat>
  <Paragraphs>229</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Book Antiqua</vt:lpstr>
      <vt:lpstr>Calibri</vt:lpstr>
      <vt:lpstr>Calibri Light</vt:lpstr>
      <vt:lpstr>Times</vt:lpstr>
      <vt:lpstr>Office Theme</vt:lpstr>
      <vt:lpstr> </vt:lpstr>
      <vt:lpstr> The Environment in Ukraine  Challenged and opportunities </vt:lpstr>
      <vt:lpstr>Natural uniqueness of Ukraine </vt:lpstr>
      <vt:lpstr>Global environmental degradation</vt:lpstr>
      <vt:lpstr> Ukraine: important facts </vt:lpstr>
      <vt:lpstr> Ukraine: important facts </vt:lpstr>
      <vt:lpstr> Overarching problems in the field of environment </vt:lpstr>
      <vt:lpstr>Disregard for sustainable development principles</vt:lpstr>
      <vt:lpstr>Examples of disregard for SDGs </vt:lpstr>
      <vt:lpstr>Forest biodiversity loss</vt:lpstr>
      <vt:lpstr>PowerPoint Presentation</vt:lpstr>
      <vt:lpstr>PowerPoint Presentation</vt:lpstr>
      <vt:lpstr>PowerPoint Presentation</vt:lpstr>
      <vt:lpstr>Waste </vt:lpstr>
      <vt:lpstr> Ineffective environmental control </vt:lpstr>
      <vt:lpstr>  Lack of adequate legal responsibility for environmental crimes  </vt:lpstr>
      <vt:lpstr>  Low environmental awareness and culture  </vt:lpstr>
      <vt:lpstr>PowerPoint Presentation</vt:lpstr>
      <vt:lpstr>Air, water and soil pollution with pesticides </vt:lpstr>
      <vt:lpstr>PowerPoint Presentation</vt:lpstr>
      <vt:lpstr> Environmental pollution by animal raising farms </vt:lpstr>
      <vt:lpstr>Animal raising farms</vt:lpstr>
      <vt:lpstr>PowerPoint Presentation</vt:lpstr>
      <vt:lpstr>Natural protected areas </vt:lpstr>
      <vt:lpstr>PowerPoint Presentation</vt:lpstr>
      <vt:lpstr>PowerPoint Presentation</vt:lpstr>
      <vt:lpstr>PowerPoint Presentation</vt:lpstr>
      <vt:lpstr>PowerPoint Presentation</vt:lpstr>
      <vt:lpstr>Climate change as cross-cutting environmental issue </vt:lpstr>
      <vt:lpstr>The way to move forward  </vt:lpstr>
      <vt:lpstr>Introduction of EIA – environmental breakthrough</vt:lpstr>
      <vt:lpstr>Strategic Environmental Assessment (SEA) </vt:lpstr>
      <vt:lpstr>Ukraine’s international obligations on climate change </vt:lpstr>
      <vt:lpstr>Adaptation of Water Framework Directive in Ukraine </vt:lpstr>
      <vt:lpstr>Waste policy and legislation </vt:lpstr>
      <vt:lpstr>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cp:lastPrinted>2017-09-14T11:39:37Z</cp:lastPrinted>
  <dcterms:modified xsi:type="dcterms:W3CDTF">2017-09-15T11:36:59Z</dcterms:modified>
</cp:coreProperties>
</file>