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1" r:id="rId5"/>
    <p:sldId id="258" r:id="rId6"/>
    <p:sldId id="287" r:id="rId7"/>
    <p:sldId id="288" r:id="rId8"/>
    <p:sldId id="285" r:id="rId9"/>
    <p:sldId id="286" r:id="rId10"/>
    <p:sldId id="282" r:id="rId11"/>
    <p:sldId id="260" r:id="rId12"/>
    <p:sldId id="262" r:id="rId13"/>
  </p:sldIdLst>
  <p:sldSz cx="18288000" cy="10287000"/>
  <p:notesSz cx="18288000" cy="10287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7"/>
  </p:normalViewPr>
  <p:slideViewPr>
    <p:cSldViewPr>
      <p:cViewPr varScale="1">
        <p:scale>
          <a:sx n="68" d="100"/>
          <a:sy n="68" d="100"/>
        </p:scale>
        <p:origin x="100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46920-E5F2-C04A-8FF2-76A86488710B}" type="datetimeFigureOut">
              <a:rPr lang="uk-UA" smtClean="0"/>
              <a:t>31.03.23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AE7F-E595-B746-870C-EB83CD39B9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99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en-UA" dirty="0"/>
              <a:t>істобудівна документація місцевого рівнів вся підлягає згідно закону про РМД..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AAE7F-E595-B746-870C-EB83CD39B97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88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en-UA" dirty="0"/>
              <a:t>міни до ДДП підлягають СЕО, якщо вони будуть мати впливна довкілля, якщо не будуть – то МОЗ, Міндовкілля або місцеві органи самі приймають рішення щодо проведення СЕО. </a:t>
            </a:r>
            <a:r>
              <a:rPr lang="ru-RU" dirty="0"/>
              <a:t>Ц</a:t>
            </a:r>
            <a:r>
              <a:rPr lang="en-UA" dirty="0"/>
              <a:t>е рішення про непроведення має бути оприлюднено.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AAE7F-E595-B746-870C-EB83CD39B97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34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AAE7F-E595-B746-870C-EB83CD39B979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60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erdictum.ligazakon.net/analysi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onp.com.u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t.opendatabot.ua/#/" TargetMode="External"/><Relationship Id="rId5" Type="http://schemas.openxmlformats.org/officeDocument/2006/relationships/hyperlink" Target="https://reyestr.court.gov.ua/" TargetMode="External"/><Relationship Id="rId4" Type="http://schemas.openxmlformats.org/officeDocument/2006/relationships/hyperlink" Target="https://lpd.juscour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1477328"/>
          </a:xfrm>
        </p:spPr>
        <p:txBody>
          <a:bodyPr/>
          <a:lstStyle/>
          <a:p>
            <a:pPr algn="ctr"/>
            <a:r>
              <a:rPr lang="en-GB" sz="4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4800" b="1" i="1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odern digital technologies and e-justice practice in Ukrainian courts </a:t>
            </a:r>
            <a:endParaRPr lang="uk-UA" sz="11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553998"/>
          </a:xfrm>
        </p:spPr>
        <p:txBody>
          <a:bodyPr/>
          <a:lstStyle/>
          <a:p>
            <a:pPr algn="ctr"/>
            <a:r>
              <a:rPr lang="en-UA" sz="3600" b="1" dirty="0">
                <a:solidFill>
                  <a:schemeClr val="accent3">
                    <a:lumMod val="75000"/>
                  </a:schemeClr>
                </a:solidFill>
              </a:rPr>
              <a:t>Olha Melen-Zabramna, attorney, EPL (Ukraine) and Ecoforum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412" y="952500"/>
            <a:ext cx="16459200" cy="1477328"/>
          </a:xfrm>
        </p:spPr>
        <p:txBody>
          <a:bodyPr/>
          <a:lstStyle/>
          <a:p>
            <a:pPr algn="r"/>
            <a:br>
              <a:rPr lang="en-UA" sz="4800" b="1" dirty="0">
                <a:solidFill>
                  <a:schemeClr val="tx2"/>
                </a:solidFill>
              </a:rPr>
            </a:br>
            <a:r>
              <a:rPr lang="en-UA" sz="4800" b="1" dirty="0">
                <a:solidFill>
                  <a:schemeClr val="tx2"/>
                </a:solidFill>
              </a:rPr>
              <a:t> </a:t>
            </a:r>
            <a:endParaRPr lang="uk-UA" sz="4800" b="1" dirty="0">
              <a:solidFill>
                <a:schemeClr val="tx2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57300"/>
            <a:ext cx="16459200" cy="4154984"/>
          </a:xfrm>
        </p:spPr>
        <p:txBody>
          <a:bodyPr/>
          <a:lstStyle/>
          <a:p>
            <a:pPr algn="just"/>
            <a:r>
              <a:rPr lang="ru-RU" sz="36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3600" b="0" i="0" u="none" strike="noStrike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UA" sz="3600" dirty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pPr algn="just"/>
            <a:endParaRPr lang="en-UA" sz="3600" b="0" i="0" u="none" strike="noStrike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3600" b="0" i="0" u="none" strike="noStrike" dirty="0">
              <a:solidFill>
                <a:srgbClr val="212529"/>
              </a:solidFill>
              <a:effectLst/>
              <a:latin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uk-UA" sz="3600" dirty="0"/>
          </a:p>
          <a:p>
            <a:endParaRPr lang="uk-UA" sz="3600" dirty="0"/>
          </a:p>
          <a:p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83EC84-51E3-F0A0-AD78-77EB5AF18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t="11311" r="4516" b="9509"/>
          <a:stretch/>
        </p:blipFill>
        <p:spPr>
          <a:xfrm>
            <a:off x="2859832" y="1562100"/>
            <a:ext cx="12913567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738664"/>
          </a:xfrm>
        </p:spPr>
        <p:txBody>
          <a:bodyPr/>
          <a:lstStyle/>
          <a:p>
            <a:pPr algn="ctr"/>
            <a:endParaRPr lang="uk-UA" sz="4800" dirty="0">
              <a:solidFill>
                <a:schemeClr val="accent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85900"/>
            <a:ext cx="16459200" cy="1661993"/>
          </a:xfrm>
        </p:spPr>
        <p:txBody>
          <a:bodyPr/>
          <a:lstStyle/>
          <a:p>
            <a:endParaRPr lang="en-UA" sz="3600" dirty="0"/>
          </a:p>
          <a:p>
            <a:endParaRPr lang="en-UA" sz="3600" dirty="0"/>
          </a:p>
          <a:p>
            <a:endParaRPr lang="uk-U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2ACE9-2C23-CE5F-2F89-67438C4426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1573" r="6289" b="9137"/>
          <a:stretch/>
        </p:blipFill>
        <p:spPr>
          <a:xfrm>
            <a:off x="117307" y="190501"/>
            <a:ext cx="15427493" cy="94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1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8E81BDB-D0BC-E8EC-26C6-8FE8F089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3284220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chemeClr val="tx2"/>
                </a:solidFill>
              </a:rPr>
              <a:t>Thank you for your attention!!</a:t>
            </a:r>
            <a:endParaRPr lang="uk-UA" b="1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7C8BD0-9D93-576A-D13B-64A2EB8C4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876300"/>
            <a:ext cx="17221200" cy="2769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Diia – Ukraine's Digital Success Story">
            <a:extLst>
              <a:ext uri="{FF2B5EF4-FFF2-40B4-BE49-F238E27FC236}">
                <a16:creationId xmlns:a16="http://schemas.microsoft.com/office/drawing/2014/main" id="{B6A12B7C-393F-285A-07C8-4FCE53B1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618118"/>
            <a:ext cx="14795500" cy="86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738664"/>
          </a:xfrm>
        </p:spPr>
        <p:txBody>
          <a:bodyPr/>
          <a:lstStyle/>
          <a:p>
            <a:pPr algn="r"/>
            <a:r>
              <a:rPr lang="en-UA" sz="4800" b="1" dirty="0">
                <a:solidFill>
                  <a:schemeClr val="accent1"/>
                </a:solidFill>
              </a:rPr>
              <a:t>Sole judicial information-telecommunication system </a:t>
            </a:r>
            <a:endParaRPr lang="uk-UA" sz="4800" b="1" dirty="0">
              <a:solidFill>
                <a:schemeClr val="accent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952500"/>
            <a:ext cx="16459200" cy="7602081"/>
          </a:xfrm>
        </p:spPr>
        <p:txBody>
          <a:bodyPr/>
          <a:lstStyle/>
          <a:p>
            <a:pPr algn="l"/>
            <a:endParaRPr lang="ru-RU" sz="2800" b="0" i="0" u="none" strike="noStrike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/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Was launched by the Law in </a:t>
            </a:r>
            <a:r>
              <a:rPr lang="en-US" sz="2800" b="1" dirty="0">
                <a:solidFill>
                  <a:srgbClr val="202122"/>
                </a:solidFill>
                <a:latin typeface="Arial" panose="020B0604020202020204" pitchFamily="34" charset="0"/>
              </a:rPr>
              <a:t>2021</a:t>
            </a:r>
          </a:p>
          <a:p>
            <a:pPr algn="l"/>
            <a:endParaRPr lang="en-US" sz="2800" b="1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Consists </a:t>
            </a:r>
            <a:r>
              <a:rPr lang="en-US" sz="280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 informational and </a:t>
            </a:r>
            <a:r>
              <a:rPr lang="ru-RU" sz="280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tele-communicational modules, allowing automatization of judicial procedures, namely casefiles management, automatic judges distribution, exchange of documents between the court and the participants to the dispute,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 recording of judicial procedure and video-conferencing, </a:t>
            </a: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provision of informational aid to judges etc. </a:t>
            </a:r>
          </a:p>
          <a:p>
            <a:pPr algn="l"/>
            <a:endParaRPr lang="ru-RU" sz="2800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b="1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Modules:</a:t>
            </a:r>
            <a:endParaRPr lang="ru-RU" sz="2800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Web-portal 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Judicial power of Ukraine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»;</a:t>
            </a:r>
          </a:p>
          <a:p>
            <a:pPr algn="l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State registry of judicial decisions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Official electronic address (E-CABINET)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One contact-center of judicial system;</a:t>
            </a:r>
          </a:p>
          <a:p>
            <a:pPr algn="l">
              <a:buFont typeface="+mj-lt"/>
              <a:buAutoNum type="arabicPeriod"/>
            </a:pP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Automatic judges distribution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Electronic court (e-court)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Court statistics</a:t>
            </a:r>
            <a:r>
              <a:rPr lang="ru-RU" sz="28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uk-UA" sz="2800" dirty="0"/>
          </a:p>
          <a:p>
            <a:endParaRPr lang="uk-UA" dirty="0"/>
          </a:p>
        </p:txBody>
      </p:sp>
      <p:pic>
        <p:nvPicPr>
          <p:cNvPr id="2050" name="Picture 2" descr="Реєстрація та авторизація в електронному суді — Вікіпедія ...">
            <a:extLst>
              <a:ext uri="{FF2B5EF4-FFF2-40B4-BE49-F238E27FC236}">
                <a16:creationId xmlns:a16="http://schemas.microsoft.com/office/drawing/2014/main" id="{9A80ABEB-D2A7-DF36-FCDF-09E6F5FD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00500"/>
            <a:ext cx="853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9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6F7630-9F39-FD8F-53B1-A781F1F4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677108"/>
          </a:xfrm>
        </p:spPr>
        <p:txBody>
          <a:bodyPr/>
          <a:lstStyle/>
          <a:p>
            <a:pPr algn="r"/>
            <a:r>
              <a:rPr lang="en-GB" sz="4400" b="1" dirty="0">
                <a:solidFill>
                  <a:schemeClr val="tx2"/>
                </a:solidFill>
              </a:rPr>
              <a:t>S</a:t>
            </a:r>
            <a:r>
              <a:rPr lang="en-UA" sz="4400" b="1" dirty="0">
                <a:solidFill>
                  <a:schemeClr val="tx2"/>
                </a:solidFill>
              </a:rPr>
              <a:t>ystem E-court</a:t>
            </a:r>
            <a:endParaRPr lang="uk-UA" sz="2000" b="1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E5F1B9-4619-A0A4-90C9-14C8258FD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38300"/>
            <a:ext cx="16915206" cy="492442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Allows to use electronic channels (e-mail) so send documents to courts and to  receive documents from courts , to exchange documents between participants to judicial proceedings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It allows access to electronic case files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Email addresses of attorneys, state bodies, bodies of local self-government, other parties have to be registered there to allow communication through e-court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Access to e-court is via email and with certified electronic signature</a:t>
            </a:r>
            <a:endParaRPr lang="uk-UA" sz="4000" dirty="0"/>
          </a:p>
        </p:txBody>
      </p:sp>
      <p:pic>
        <p:nvPicPr>
          <p:cNvPr id="1026" name="Picture 2" descr="Судова влада України">
            <a:extLst>
              <a:ext uri="{FF2B5EF4-FFF2-40B4-BE49-F238E27FC236}">
                <a16:creationId xmlns:a16="http://schemas.microsoft.com/office/drawing/2014/main" id="{9D4B5A7E-0F43-BA4B-ADA7-190E12F7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795148"/>
            <a:ext cx="4876800" cy="30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8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66900"/>
            <a:ext cx="15544800" cy="2215991"/>
          </a:xfrm>
        </p:spPr>
        <p:txBody>
          <a:bodyPr/>
          <a:lstStyle/>
          <a:p>
            <a:pPr algn="ctr"/>
            <a:br>
              <a:rPr lang="en-UA" sz="4800" dirty="0">
                <a:solidFill>
                  <a:schemeClr val="accent1"/>
                </a:solidFill>
              </a:rPr>
            </a:br>
            <a:br>
              <a:rPr lang="ru-RU" sz="4800" dirty="0"/>
            </a:br>
            <a:endParaRPr lang="uk-UA" sz="4800" dirty="0">
              <a:solidFill>
                <a:schemeClr val="accent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830997"/>
          </a:xfrm>
        </p:spPr>
        <p:txBody>
          <a:bodyPr/>
          <a:lstStyle/>
          <a:p>
            <a:pPr algn="ctr"/>
            <a:endParaRPr lang="en-UA" sz="3600" b="1" dirty="0">
              <a:solidFill>
                <a:schemeClr val="tx2"/>
              </a:solidFill>
            </a:endParaRPr>
          </a:p>
          <a:p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F570D-F6B8-B323-334F-A9920A4D6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250" r="2605" b="8369"/>
          <a:stretch/>
        </p:blipFill>
        <p:spPr>
          <a:xfrm>
            <a:off x="310060" y="571501"/>
            <a:ext cx="1712428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76085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738664"/>
          </a:xfrm>
        </p:spPr>
        <p:txBody>
          <a:bodyPr/>
          <a:lstStyle/>
          <a:p>
            <a:pPr algn="r"/>
            <a:r>
              <a:rPr lang="en-US" sz="4800" b="1" dirty="0">
                <a:solidFill>
                  <a:schemeClr val="tx2"/>
                </a:solidFill>
              </a:rPr>
              <a:t>E-court mobile application </a:t>
            </a:r>
            <a:endParaRPr lang="uk-UA" sz="4800" b="1" dirty="0">
              <a:solidFill>
                <a:schemeClr val="tx2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57300"/>
            <a:ext cx="16459200" cy="830997"/>
          </a:xfrm>
        </p:spPr>
        <p:txBody>
          <a:bodyPr/>
          <a:lstStyle/>
          <a:p>
            <a:endParaRPr lang="uk-UA" sz="3600" dirty="0"/>
          </a:p>
          <a:p>
            <a:endParaRPr lang="uk-UA" dirty="0"/>
          </a:p>
        </p:txBody>
      </p:sp>
      <p:pic>
        <p:nvPicPr>
          <p:cNvPr id="4098" name="Picture 2" descr="Знімок екрана">
            <a:extLst>
              <a:ext uri="{FF2B5EF4-FFF2-40B4-BE49-F238E27FC236}">
                <a16:creationId xmlns:a16="http://schemas.microsoft.com/office/drawing/2014/main" id="{B17411EF-B67B-E771-5E5C-EC73B72E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346" y="1403350"/>
            <a:ext cx="17399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ображення значка">
            <a:extLst>
              <a:ext uri="{FF2B5EF4-FFF2-40B4-BE49-F238E27FC236}">
                <a16:creationId xmlns:a16="http://schemas.microsoft.com/office/drawing/2014/main" id="{C12A349F-8DD5-6B52-1979-8497F991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9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CC069-8DC7-34FE-AD79-F6A1C6AF02AB}"/>
              </a:ext>
            </a:extLst>
          </p:cNvPr>
          <p:cNvSpPr txBox="1"/>
          <p:nvPr/>
        </p:nvSpPr>
        <p:spPr>
          <a:xfrm>
            <a:off x="853654" y="4404836"/>
            <a:ext cx="1514834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Allows to follow-up the case progress, push up notifications on new messages in electronic cabinet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fira sans" panose="020F0502020204030204" pitchFamily="34" charset="0"/>
              </a:rPr>
              <a:t>Allows access to procedural documents, sent by court or by parties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fira sans" panose="020F0502020204030204" pitchFamily="34" charset="0"/>
              </a:rPr>
              <a:t>Allows viewing procedural documents created by user in electronic cabinet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fira sans" panose="020F0502020204030204" pitchFamily="34" charset="0"/>
              </a:rPr>
              <a:t>Allows viewing and annulling issued power of attorney and orders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fira sans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i="0" u="sng" strike="noStrike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Limitations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fira sans" panose="020F0502020204030204" pitchFamily="34" charset="0"/>
              </a:rPr>
              <a:t> – downloading and sending  files to court is not possible  </a:t>
            </a:r>
          </a:p>
          <a:p>
            <a:pPr algn="l" fontAlgn="base"/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i="0" u="none" strike="noStrike" dirty="0">
              <a:solidFill>
                <a:srgbClr val="000000"/>
              </a:solidFill>
              <a:effectLst/>
              <a:latin typeface="fira sans" panose="020F0502020204030204" pitchFamily="34" charset="0"/>
            </a:endParaRPr>
          </a:p>
          <a:p>
            <a:endParaRPr lang="en-US" sz="2800" b="0" i="0" u="none" strike="noStrike" dirty="0">
              <a:solidFill>
                <a:srgbClr val="000000"/>
              </a:solidFill>
              <a:effectLst/>
              <a:latin typeface="fira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4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b="1" dirty="0">
                <a:solidFill>
                  <a:schemeClr val="tx2"/>
                </a:solidFill>
              </a:rPr>
              <a:t>Court case of </a:t>
            </a:r>
            <a:r>
              <a:rPr lang="en-US" sz="4800" b="1" dirty="0" err="1">
                <a:solidFill>
                  <a:schemeClr val="tx2"/>
                </a:solidFill>
              </a:rPr>
              <a:t>Rokoban</a:t>
            </a:r>
            <a:r>
              <a:rPr lang="en-US" sz="4800" b="1" dirty="0">
                <a:solidFill>
                  <a:schemeClr val="tx2"/>
                </a:solidFill>
              </a:rPr>
              <a:t> LTD.</a:t>
            </a:r>
            <a:endParaRPr lang="uk-UA" sz="4800" b="1" dirty="0">
              <a:solidFill>
                <a:schemeClr val="tx2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181100"/>
            <a:ext cx="16459200" cy="6771084"/>
          </a:xfrm>
        </p:spPr>
        <p:txBody>
          <a:bodyPr/>
          <a:lstStyle/>
          <a:p>
            <a:r>
              <a:rPr lang="en-US" sz="4400" b="1" u="sng" dirty="0"/>
              <a:t>2 court cases</a:t>
            </a:r>
            <a:r>
              <a:rPr lang="en-US" sz="4400" dirty="0"/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Local municipality v. Ministry of Environment and </a:t>
            </a:r>
            <a:r>
              <a:rPr lang="en-US" sz="4400" dirty="0" err="1"/>
              <a:t>Rokoban</a:t>
            </a:r>
            <a:r>
              <a:rPr lang="en-US" sz="4400" dirty="0"/>
              <a:t> LTD, local LNGO as third party to a dispute concerning challenging of EIA decision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Local municipality and Prosecutor’s Office .v. Ministry of Environment and </a:t>
            </a:r>
            <a:r>
              <a:rPr lang="en-US" sz="4400" dirty="0" err="1"/>
              <a:t>Rokoban</a:t>
            </a:r>
            <a:r>
              <a:rPr lang="en-US" sz="4400" dirty="0"/>
              <a:t> LTD., local NGO as third party to a dispute challenging license for hazardous waste management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EPL attorney represented local NGO in court, participated via online portal </a:t>
            </a:r>
          </a:p>
        </p:txBody>
      </p:sp>
    </p:spTree>
    <p:extLst>
      <p:ext uri="{BB962C8B-B14F-4D97-AF65-F5344CB8AC3E}">
        <p14:creationId xmlns:p14="http://schemas.microsoft.com/office/powerpoint/2010/main" val="254207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7221200" cy="1477328"/>
          </a:xfrm>
        </p:spPr>
        <p:txBody>
          <a:bodyPr/>
          <a:lstStyle/>
          <a:p>
            <a:pPr algn="r"/>
            <a:r>
              <a:rPr lang="en-GB" sz="4800" b="1" dirty="0">
                <a:solidFill>
                  <a:schemeClr val="tx2"/>
                </a:solidFill>
              </a:rPr>
              <a:t>C</a:t>
            </a:r>
            <a:r>
              <a:rPr lang="en-UA" sz="4800" b="1" dirty="0">
                <a:solidFill>
                  <a:schemeClr val="tx2"/>
                </a:solidFill>
              </a:rPr>
              <a:t>ourt case: Municipality </a:t>
            </a:r>
            <a:br>
              <a:rPr lang="en-UA" sz="4800" b="1" dirty="0">
                <a:solidFill>
                  <a:schemeClr val="tx2"/>
                </a:solidFill>
              </a:rPr>
            </a:br>
            <a:r>
              <a:rPr lang="en-UA" sz="4800" b="1" dirty="0">
                <a:solidFill>
                  <a:schemeClr val="tx2"/>
                </a:solidFill>
              </a:rPr>
              <a:t>v.Rokoban LTD</a:t>
            </a:r>
            <a:endParaRPr lang="uk-UA" sz="4800" b="1" dirty="0">
              <a:solidFill>
                <a:schemeClr val="tx2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57300"/>
            <a:ext cx="16459200" cy="2769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 descr="im26072021_4">
            <a:extLst>
              <a:ext uri="{FF2B5EF4-FFF2-40B4-BE49-F238E27FC236}">
                <a16:creationId xmlns:a16="http://schemas.microsoft.com/office/drawing/2014/main" id="{25366146-76E5-AEE5-4E8B-FBBCFF9A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4752"/>
            <a:ext cx="12115800" cy="64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23072021_1">
            <a:extLst>
              <a:ext uri="{FF2B5EF4-FFF2-40B4-BE49-F238E27FC236}">
                <a16:creationId xmlns:a16="http://schemas.microsoft.com/office/drawing/2014/main" id="{16932428-77C7-5FF8-5C1D-51E8079C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991100"/>
            <a:ext cx="12115800" cy="61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5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738664"/>
          </a:xfrm>
        </p:spPr>
        <p:txBody>
          <a:bodyPr/>
          <a:lstStyle/>
          <a:p>
            <a:pPr algn="r"/>
            <a:r>
              <a:rPr lang="en-UA" sz="4800" b="1" dirty="0">
                <a:solidFill>
                  <a:schemeClr val="tx2"/>
                </a:solidFill>
              </a:rPr>
              <a:t>Data bases of court decisions</a:t>
            </a:r>
            <a:endParaRPr lang="uk-UA" sz="4800" b="1" dirty="0">
              <a:solidFill>
                <a:schemeClr val="tx2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57300"/>
            <a:ext cx="16459200" cy="830997"/>
          </a:xfrm>
        </p:spPr>
        <p:txBody>
          <a:bodyPr/>
          <a:lstStyle/>
          <a:p>
            <a:endParaRPr lang="uk-UA" sz="3600" dirty="0"/>
          </a:p>
          <a:p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F75B7-6FAF-2A50-7971-E211675DAE53}"/>
              </a:ext>
            </a:extLst>
          </p:cNvPr>
          <p:cNvSpPr txBox="1"/>
          <p:nvPr/>
        </p:nvSpPr>
        <p:spPr>
          <a:xfrm>
            <a:off x="457200" y="1257300"/>
            <a:ext cx="1554480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</a:pPr>
            <a:endParaRPr lang="en-US" sz="2800" b="1" dirty="0">
              <a:solidFill>
                <a:srgbClr val="1155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4"/>
            </a:endParaRPr>
          </a:p>
          <a:p>
            <a:pPr indent="449580">
              <a:lnSpc>
                <a:spcPct val="115000"/>
              </a:lnSpc>
            </a:pPr>
            <a:r>
              <a:rPr lang="uk-UA" sz="2800" b="1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https://lpd.juscourt.com/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legal positions of the Supreme Court</a:t>
            </a:r>
          </a:p>
          <a:p>
            <a:pPr indent="449580">
              <a:lnSpc>
                <a:spcPct val="115000"/>
              </a:lnSpc>
            </a:pPr>
            <a:endParaRPr 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449580">
              <a:lnSpc>
                <a:spcPct val="115000"/>
              </a:lnSpc>
            </a:pPr>
            <a:r>
              <a:rPr lang="en-GB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https://reyestr.court.gov.ua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–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online data base of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 decisions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A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49580">
              <a:lnSpc>
                <a:spcPct val="115000"/>
              </a:lnSpc>
            </a:pPr>
            <a:endParaRPr lang="en-US" sz="2800" b="1" dirty="0">
              <a:solidFill>
                <a:srgbClr val="1155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6"/>
            </a:endParaRPr>
          </a:p>
          <a:p>
            <a:pPr indent="449580">
              <a:lnSpc>
                <a:spcPct val="115000"/>
              </a:lnSpc>
            </a:pPr>
            <a:r>
              <a:rPr lang="uk-UA" sz="2800" b="1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https://court.opendatabot.ua/#/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online service of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 decisions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Granny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A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49580">
              <a:lnSpc>
                <a:spcPct val="115000"/>
              </a:lnSpc>
            </a:pPr>
            <a:endParaRPr lang="en-US" sz="2800" b="1" dirty="0">
              <a:solidFill>
                <a:srgbClr val="1155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7"/>
            </a:endParaRPr>
          </a:p>
          <a:p>
            <a:pPr indent="449580">
              <a:lnSpc>
                <a:spcPct val="115000"/>
              </a:lnSpc>
            </a:pPr>
            <a:r>
              <a:rPr lang="uk-UA" sz="2800" b="1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https://conp.com.ua/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analytical tool for search and visualization of court decisions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 in the palm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A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800" b="1" dirty="0">
              <a:solidFill>
                <a:srgbClr val="1155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8"/>
            </a:endParaRPr>
          </a:p>
          <a:p>
            <a:r>
              <a:rPr lang="uk-UA" sz="2800" b="1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https://verdictum.ligazakon.net/analysis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search and analysis of court decisions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Verdictum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63356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5148"/>
            <a:ext cx="18286095" cy="3491865"/>
            <a:chOff x="0" y="6795148"/>
            <a:chExt cx="18286095" cy="3491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95148"/>
              <a:ext cx="18285612" cy="3491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" y="8728055"/>
              <a:ext cx="1152525" cy="1209674"/>
            </a:xfrm>
            <a:prstGeom prst="rect">
              <a:avLst/>
            </a:prstGeom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1FD3BB-32F3-8046-0CB5-14C541AF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738664"/>
          </a:xfrm>
        </p:spPr>
        <p:txBody>
          <a:bodyPr/>
          <a:lstStyle/>
          <a:p>
            <a:pPr algn="r"/>
            <a:endParaRPr lang="uk-UA" sz="4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2F15195-328A-12D0-904C-5F6790B1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57300"/>
            <a:ext cx="16459200" cy="830997"/>
          </a:xfrm>
        </p:spPr>
        <p:txBody>
          <a:bodyPr/>
          <a:lstStyle/>
          <a:p>
            <a:endParaRPr lang="uk-UA" sz="3600" dirty="0"/>
          </a:p>
          <a:p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8CB5E-653D-EF24-FAFA-8914EE27D1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12385" r="11795" b="9778"/>
          <a:stretch/>
        </p:blipFill>
        <p:spPr>
          <a:xfrm>
            <a:off x="1424376" y="800100"/>
            <a:ext cx="14196624" cy="85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7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27339</TotalTime>
  <Words>507</Words>
  <Application>Microsoft Macintosh PowerPoint</Application>
  <PresentationFormat>Custom</PresentationFormat>
  <Paragraphs>62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fira sans</vt:lpstr>
      <vt:lpstr>Linux Libertine</vt:lpstr>
      <vt:lpstr>Times New Roman</vt:lpstr>
      <vt:lpstr>Office Theme</vt:lpstr>
      <vt:lpstr>Modern digital technologies and e-justice practice in Ukrainian courts </vt:lpstr>
      <vt:lpstr>Sole judicial information-telecommunication system </vt:lpstr>
      <vt:lpstr>System E-court</vt:lpstr>
      <vt:lpstr>  </vt:lpstr>
      <vt:lpstr>E-court mobile application </vt:lpstr>
      <vt:lpstr>Court case of Rokoban LTD.</vt:lpstr>
      <vt:lpstr>Court case: Municipality  v.Rokoban LTD</vt:lpstr>
      <vt:lpstr>Data bases of court decisions</vt:lpstr>
      <vt:lpstr>PowerPoint Presentation</vt:lpstr>
      <vt:lpstr>  </vt:lpstr>
      <vt:lpstr>PowerPoint Presentation</vt:lpstr>
      <vt:lpstr>Thank you for your attention!!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СЕО – процедура оцінки впливу на довкілля на стратегічному рівні</dc:title>
  <cp:lastModifiedBy>Microsoft Office User</cp:lastModifiedBy>
  <cp:revision>6</cp:revision>
  <dcterms:created xsi:type="dcterms:W3CDTF">2022-06-27T08:31:55Z</dcterms:created>
  <dcterms:modified xsi:type="dcterms:W3CDTF">2023-04-03T10:01:27Z</dcterms:modified>
</cp:coreProperties>
</file>